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3" r:id="rId1"/>
    <p:sldMasterId id="2147483750" r:id="rId2"/>
  </p:sldMasterIdLst>
  <p:notesMasterIdLst>
    <p:notesMasterId r:id="rId23"/>
  </p:notesMasterIdLst>
  <p:sldIdLst>
    <p:sldId id="292" r:id="rId3"/>
    <p:sldId id="3715" r:id="rId4"/>
    <p:sldId id="3394" r:id="rId5"/>
    <p:sldId id="3717" r:id="rId6"/>
    <p:sldId id="3756" r:id="rId7"/>
    <p:sldId id="3769" r:id="rId8"/>
    <p:sldId id="3758" r:id="rId9"/>
    <p:sldId id="3578" r:id="rId10"/>
    <p:sldId id="3753" r:id="rId11"/>
    <p:sldId id="3759" r:id="rId12"/>
    <p:sldId id="3760" r:id="rId13"/>
    <p:sldId id="3740" r:id="rId14"/>
    <p:sldId id="3773" r:id="rId15"/>
    <p:sldId id="3771" r:id="rId16"/>
    <p:sldId id="3772" r:id="rId17"/>
    <p:sldId id="3763" r:id="rId18"/>
    <p:sldId id="3730" r:id="rId19"/>
    <p:sldId id="3744" r:id="rId20"/>
    <p:sldId id="3774" r:id="rId21"/>
    <p:sldId id="1737" r:id="rId22"/>
  </p:sldIdLst>
  <p:sldSz cx="18288000" cy="10287000"/>
  <p:notesSz cx="6735763" cy="9866313"/>
  <p:embeddedFontLst>
    <p:embeddedFont>
      <p:font typeface="等线" panose="02010600030101010101" pitchFamily="2" charset="-122"/>
      <p:regular r:id="rId24"/>
      <p:bold r:id="rId25"/>
    </p:embeddedFont>
    <p:embeddedFont>
      <p:font typeface="宋体" panose="02010600030101010101" pitchFamily="2" charset="-122"/>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Impact" panose="020B0806030902050204" pitchFamily="34" charset="0"/>
      <p:regular r:id="rId33"/>
    </p:embeddedFont>
    <p:embeddedFont>
      <p:font typeface="Microsoft YaHei" panose="020B0503020204020204" pitchFamily="34" charset="-122"/>
      <p:regular r:id="rId34"/>
      <p:bold r:id="rId35"/>
    </p:embeddedFont>
    <p:embeddedFont>
      <p:font typeface="Roboto Condensed" panose="020B060402020202020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
      <p:font typeface="Tahoma" panose="020B0604030504040204" pitchFamily="34" charset="0"/>
      <p:regular r:id="rId44"/>
      <p:bold r:id="rId45"/>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AFA"/>
    <a:srgbClr val="3DF3F3"/>
    <a:srgbClr val="969696"/>
    <a:srgbClr val="FFFFFF"/>
    <a:srgbClr val="CCECFF"/>
    <a:srgbClr val="005696"/>
    <a:srgbClr val="00B0F0"/>
    <a:srgbClr val="FFCF37"/>
    <a:srgbClr val="FFD961"/>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1" autoAdjust="0"/>
    <p:restoredTop sz="94249" autoAdjust="0"/>
  </p:normalViewPr>
  <p:slideViewPr>
    <p:cSldViewPr snapToGrid="0">
      <p:cViewPr varScale="1">
        <p:scale>
          <a:sx n="73" d="100"/>
          <a:sy n="73" d="100"/>
        </p:scale>
        <p:origin x="72"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Segoe UI" panose="020B0502040204020203" pitchFamily="34" charset="0"/>
              </a:defRPr>
            </a:lvl1pPr>
          </a:lstStyle>
          <a:p>
            <a:fld id="{82EE2153-46DE-4B1D-8860-3D47A3DDD205}" type="datetimeFigureOut">
              <a:rPr lang="en-US" smtClean="0"/>
              <a:pPr/>
              <a:t>03/05/2024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549A990F-D61C-47C5-9235-74844A1A36E8}" type="slidenum">
              <a:rPr lang="en-US" smtClean="0"/>
              <a:pPr/>
              <a:t>‹#›</a:t>
            </a:fld>
            <a:endParaRPr lang="en-US"/>
          </a:p>
        </p:txBody>
      </p:sp>
    </p:spTree>
    <p:extLst>
      <p:ext uri="{BB962C8B-B14F-4D97-AF65-F5344CB8AC3E}">
        <p14:creationId xmlns:p14="http://schemas.microsoft.com/office/powerpoint/2010/main" val="3537165868"/>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Segoe UI" panose="020B0502040204020203" pitchFamily="34" charset="0"/>
        <a:ea typeface="+mn-ea"/>
        <a:cs typeface="+mn-cs"/>
      </a:defRPr>
    </a:lvl1pPr>
    <a:lvl2pPr marL="685800" algn="l" defTabSz="1371600" rtl="0" eaLnBrk="1" latinLnBrk="0" hangingPunct="1">
      <a:defRPr sz="1800" kern="1200">
        <a:solidFill>
          <a:schemeClr val="tx1"/>
        </a:solidFill>
        <a:latin typeface="Segoe UI" panose="020B0502040204020203" pitchFamily="34" charset="0"/>
        <a:ea typeface="+mn-ea"/>
        <a:cs typeface="+mn-cs"/>
      </a:defRPr>
    </a:lvl2pPr>
    <a:lvl3pPr marL="1371600" algn="l" defTabSz="1371600" rtl="0" eaLnBrk="1" latinLnBrk="0" hangingPunct="1">
      <a:defRPr sz="1800" kern="1200">
        <a:solidFill>
          <a:schemeClr val="tx1"/>
        </a:solidFill>
        <a:latin typeface="Segoe UI" panose="020B0502040204020203" pitchFamily="34" charset="0"/>
        <a:ea typeface="+mn-ea"/>
        <a:cs typeface="+mn-cs"/>
      </a:defRPr>
    </a:lvl3pPr>
    <a:lvl4pPr marL="2057400" algn="l" defTabSz="1371600" rtl="0" eaLnBrk="1" latinLnBrk="0" hangingPunct="1">
      <a:defRPr sz="1800" kern="1200">
        <a:solidFill>
          <a:schemeClr val="tx1"/>
        </a:solidFill>
        <a:latin typeface="Segoe UI" panose="020B0502040204020203" pitchFamily="34" charset="0"/>
        <a:ea typeface="+mn-ea"/>
        <a:cs typeface="+mn-cs"/>
      </a:defRPr>
    </a:lvl4pPr>
    <a:lvl5pPr marL="2743200" algn="l" defTabSz="1371600" rtl="0" eaLnBrk="1" latinLnBrk="0" hangingPunct="1">
      <a:defRPr sz="1800" kern="1200">
        <a:solidFill>
          <a:schemeClr val="tx1"/>
        </a:solidFill>
        <a:latin typeface="Segoe UI" panose="020B0502040204020203" pitchFamily="34" charset="0"/>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Vừa</a:t>
            </a:r>
            <a:r>
              <a:rPr lang="en-US" dirty="0"/>
              <a:t> </a:t>
            </a:r>
            <a:r>
              <a:rPr lang="en-US" dirty="0" err="1"/>
              <a:t>rồi</a:t>
            </a:r>
            <a:r>
              <a:rPr lang="en-US" dirty="0"/>
              <a:t> </a:t>
            </a:r>
            <a:r>
              <a:rPr lang="en-US" dirty="0" err="1"/>
              <a:t>là</a:t>
            </a:r>
            <a:r>
              <a:rPr lang="en-US" dirty="0"/>
              <a:t> 1 </a:t>
            </a:r>
            <a:r>
              <a:rPr lang="en-US" dirty="0" err="1"/>
              <a:t>số</a:t>
            </a:r>
            <a:r>
              <a:rPr lang="en-US" dirty="0"/>
              <a:t> </a:t>
            </a:r>
            <a:r>
              <a:rPr lang="en-US" dirty="0" err="1"/>
              <a:t>thông</a:t>
            </a:r>
            <a:r>
              <a:rPr lang="en-US" dirty="0"/>
              <a:t> tin </a:t>
            </a:r>
            <a:r>
              <a:rPr lang="en-US" dirty="0" err="1"/>
              <a:t>về</a:t>
            </a:r>
            <a:r>
              <a:rPr lang="en-US" dirty="0"/>
              <a:t> </a:t>
            </a:r>
            <a:r>
              <a:rPr lang="en-US" dirty="0" err="1"/>
              <a:t>cổng</a:t>
            </a:r>
            <a:r>
              <a:rPr lang="en-US" dirty="0"/>
              <a:t> DVC Quốc </a:t>
            </a:r>
            <a:r>
              <a:rPr lang="en-US" dirty="0" err="1"/>
              <a:t>gia</a:t>
            </a:r>
            <a:r>
              <a:rPr lang="en-US" dirty="0"/>
              <a:t> </a:t>
            </a:r>
            <a:r>
              <a:rPr lang="en-US" dirty="0" err="1"/>
              <a:t>mà</a:t>
            </a:r>
            <a:r>
              <a:rPr lang="en-US" dirty="0"/>
              <a:t> VNPT </a:t>
            </a:r>
            <a:r>
              <a:rPr lang="en-US" dirty="0" err="1"/>
              <a:t>đã</a:t>
            </a:r>
            <a:r>
              <a:rPr lang="en-US" dirty="0"/>
              <a:t> </a:t>
            </a:r>
            <a:r>
              <a:rPr lang="en-US" dirty="0" err="1"/>
              <a:t>phối</a:t>
            </a:r>
            <a:r>
              <a:rPr lang="en-US" dirty="0"/>
              <a:t> </a:t>
            </a:r>
            <a:r>
              <a:rPr lang="en-US" dirty="0" err="1"/>
              <a:t>hợp</a:t>
            </a:r>
            <a:r>
              <a:rPr lang="en-US" dirty="0"/>
              <a:t> </a:t>
            </a:r>
            <a:r>
              <a:rPr lang="en-US" dirty="0" err="1"/>
              <a:t>với</a:t>
            </a:r>
            <a:r>
              <a:rPr lang="en-US" dirty="0"/>
              <a:t> VPCP </a:t>
            </a:r>
            <a:r>
              <a:rPr lang="en-US" dirty="0" err="1"/>
              <a:t>để</a:t>
            </a:r>
            <a:r>
              <a:rPr lang="en-US" dirty="0"/>
              <a:t> </a:t>
            </a:r>
            <a:r>
              <a:rPr lang="en-US" dirty="0" err="1"/>
              <a:t>triển</a:t>
            </a:r>
            <a:r>
              <a:rPr lang="en-US" dirty="0"/>
              <a:t> </a:t>
            </a:r>
            <a:r>
              <a:rPr lang="en-US" dirty="0" err="1"/>
              <a:t>khai</a:t>
            </a:r>
            <a:r>
              <a:rPr lang="en-US" dirty="0"/>
              <a:t>. Sau </a:t>
            </a:r>
            <a:r>
              <a:rPr lang="en-US" dirty="0" err="1"/>
              <a:t>đây</a:t>
            </a:r>
            <a:r>
              <a:rPr lang="en-US" dirty="0"/>
              <a:t> </a:t>
            </a:r>
            <a:r>
              <a:rPr lang="en-US" dirty="0" err="1"/>
              <a:t>xin</a:t>
            </a:r>
            <a:r>
              <a:rPr lang="en-US" dirty="0"/>
              <a:t> </a:t>
            </a:r>
            <a:r>
              <a:rPr lang="en-US" dirty="0" err="1"/>
              <a:t>được</a:t>
            </a:r>
            <a:r>
              <a:rPr lang="en-US" dirty="0"/>
              <a:t> </a:t>
            </a:r>
            <a:r>
              <a:rPr lang="en-US" dirty="0" err="1"/>
              <a:t>đi</a:t>
            </a:r>
            <a:r>
              <a:rPr lang="en-US" dirty="0"/>
              <a:t> </a:t>
            </a:r>
            <a:r>
              <a:rPr lang="en-US" dirty="0" err="1"/>
              <a:t>vào</a:t>
            </a:r>
            <a:r>
              <a:rPr lang="en-US" dirty="0"/>
              <a:t> </a:t>
            </a:r>
            <a:r>
              <a:rPr lang="en-US" dirty="0" err="1"/>
              <a:t>các</a:t>
            </a:r>
            <a:r>
              <a:rPr lang="en-US" dirty="0"/>
              <a:t> </a:t>
            </a:r>
            <a:r>
              <a:rPr lang="en-US" dirty="0" err="1"/>
              <a:t>nội</a:t>
            </a:r>
            <a:r>
              <a:rPr lang="en-US" dirty="0"/>
              <a:t> dung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1 </a:t>
            </a:r>
            <a:r>
              <a:rPr lang="en-US" dirty="0" err="1"/>
              <a:t>cửa</a:t>
            </a:r>
            <a:r>
              <a:rPr lang="en-US" dirty="0"/>
              <a:t> </a:t>
            </a:r>
            <a:r>
              <a:rPr lang="en-US" dirty="0" err="1"/>
              <a:t>điện</a:t>
            </a:r>
            <a:r>
              <a:rPr lang="en-US" dirty="0"/>
              <a:t> </a:t>
            </a:r>
            <a:r>
              <a:rPr lang="en-US" dirty="0" err="1"/>
              <a:t>tử</a:t>
            </a:r>
            <a:r>
              <a:rPr lang="en-US" dirty="0"/>
              <a:t> VNPT </a:t>
            </a:r>
            <a:r>
              <a:rPr lang="en-US" dirty="0" err="1"/>
              <a:t>igate</a:t>
            </a:r>
            <a:r>
              <a:rPr lang="en-US" dirty="0"/>
              <a:t>, </a:t>
            </a:r>
            <a:r>
              <a:rPr lang="en-US" dirty="0" err="1"/>
              <a:t>nội</a:t>
            </a:r>
            <a:r>
              <a:rPr lang="en-US" dirty="0"/>
              <a:t> dung </a:t>
            </a:r>
            <a:r>
              <a:rPr lang="en-US" dirty="0" err="1"/>
              <a:t>trình</a:t>
            </a:r>
            <a:r>
              <a:rPr lang="en-US" dirty="0"/>
              <a:t> </a:t>
            </a:r>
            <a:r>
              <a:rPr lang="en-US" dirty="0" err="1"/>
              <a:t>bày</a:t>
            </a:r>
            <a:r>
              <a:rPr lang="en-US" dirty="0"/>
              <a:t> </a:t>
            </a:r>
            <a:r>
              <a:rPr lang="en-US" dirty="0" err="1"/>
              <a:t>gồm</a:t>
            </a:r>
            <a:r>
              <a:rPr lang="en-US" dirty="0"/>
              <a:t> </a:t>
            </a:r>
            <a:r>
              <a:rPr lang="en-US" dirty="0" err="1"/>
              <a:t>có</a:t>
            </a:r>
            <a:r>
              <a:rPr lang="en-US" dirty="0"/>
              <a:t> 5 </a:t>
            </a:r>
            <a:r>
              <a:rPr lang="en-US" dirty="0" err="1"/>
              <a:t>phần</a:t>
            </a:r>
            <a:r>
              <a:rPr lang="en-US" dirty="0"/>
              <a:t>…</a:t>
            </a:r>
          </a:p>
        </p:txBody>
      </p:sp>
      <p:sp>
        <p:nvSpPr>
          <p:cNvPr id="4" name="Slide Number Placeholder 3"/>
          <p:cNvSpPr>
            <a:spLocks noGrp="1"/>
          </p:cNvSpPr>
          <p:nvPr>
            <p:ph type="sldNum" sz="quarter" idx="5"/>
          </p:nvPr>
        </p:nvSpPr>
        <p:spPr/>
        <p:txBody>
          <a:bodyPr/>
          <a:lstStyle/>
          <a:p>
            <a:fld id="{549A990F-D61C-47C5-9235-74844A1A36E8}" type="slidenum">
              <a:rPr lang="en-US" smtClean="0"/>
              <a:pPr/>
              <a:t>2</a:t>
            </a:fld>
            <a:endParaRPr lang="en-US"/>
          </a:p>
        </p:txBody>
      </p:sp>
    </p:spTree>
    <p:extLst>
      <p:ext uri="{BB962C8B-B14F-4D97-AF65-F5344CB8AC3E}">
        <p14:creationId xmlns:p14="http://schemas.microsoft.com/office/powerpoint/2010/main" val="191889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11</a:t>
            </a:fld>
            <a:endParaRPr lang="en-US"/>
          </a:p>
        </p:txBody>
      </p:sp>
    </p:spTree>
    <p:extLst>
      <p:ext uri="{BB962C8B-B14F-4D97-AF65-F5344CB8AC3E}">
        <p14:creationId xmlns:p14="http://schemas.microsoft.com/office/powerpoint/2010/main" val="88121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12</a:t>
            </a:fld>
            <a:endParaRPr lang="zh-CN" altLang="en-US"/>
          </a:p>
        </p:txBody>
      </p:sp>
    </p:spTree>
    <p:extLst>
      <p:ext uri="{BB962C8B-B14F-4D97-AF65-F5344CB8AC3E}">
        <p14:creationId xmlns:p14="http://schemas.microsoft.com/office/powerpoint/2010/main" val="45568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13</a:t>
            </a:fld>
            <a:endParaRPr lang="en-US"/>
          </a:p>
        </p:txBody>
      </p:sp>
    </p:spTree>
    <p:extLst>
      <p:ext uri="{BB962C8B-B14F-4D97-AF65-F5344CB8AC3E}">
        <p14:creationId xmlns:p14="http://schemas.microsoft.com/office/powerpoint/2010/main" val="123205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14</a:t>
            </a:fld>
            <a:endParaRPr lang="en-US"/>
          </a:p>
        </p:txBody>
      </p:sp>
    </p:spTree>
    <p:extLst>
      <p:ext uri="{BB962C8B-B14F-4D97-AF65-F5344CB8AC3E}">
        <p14:creationId xmlns:p14="http://schemas.microsoft.com/office/powerpoint/2010/main" val="103727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15</a:t>
            </a:fld>
            <a:endParaRPr lang="en-US"/>
          </a:p>
        </p:txBody>
      </p:sp>
    </p:spTree>
    <p:extLst>
      <p:ext uri="{BB962C8B-B14F-4D97-AF65-F5344CB8AC3E}">
        <p14:creationId xmlns:p14="http://schemas.microsoft.com/office/powerpoint/2010/main" val="164042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16</a:t>
            </a:fld>
            <a:endParaRPr lang="en-US"/>
          </a:p>
        </p:txBody>
      </p:sp>
    </p:spTree>
    <p:extLst>
      <p:ext uri="{BB962C8B-B14F-4D97-AF65-F5344CB8AC3E}">
        <p14:creationId xmlns:p14="http://schemas.microsoft.com/office/powerpoint/2010/main" val="362932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Với</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đã</a:t>
            </a:r>
            <a:r>
              <a:rPr lang="en-US" altLang="zh-CN" dirty="0"/>
              <a:t> </a:t>
            </a:r>
            <a:r>
              <a:rPr lang="en-US" altLang="zh-CN" dirty="0" err="1"/>
              <a:t>triển</a:t>
            </a:r>
            <a:r>
              <a:rPr lang="en-US" altLang="zh-CN" dirty="0"/>
              <a:t> </a:t>
            </a:r>
            <a:r>
              <a:rPr lang="en-US" altLang="zh-CN" dirty="0" err="1"/>
              <a:t>khai</a:t>
            </a:r>
            <a:r>
              <a:rPr lang="en-US" altLang="zh-CN" dirty="0"/>
              <a:t> </a:t>
            </a:r>
            <a:r>
              <a:rPr lang="en-US" altLang="zh-CN" dirty="0" err="1"/>
              <a:t>cho</a:t>
            </a:r>
            <a:r>
              <a:rPr lang="en-US" altLang="zh-CN" dirty="0"/>
              <a:t> </a:t>
            </a:r>
            <a:r>
              <a:rPr lang="en-US" altLang="zh-CN" dirty="0" err="1"/>
              <a:t>các</a:t>
            </a:r>
            <a:r>
              <a:rPr lang="en-US" altLang="zh-CN" dirty="0"/>
              <a:t> BNĐP,  </a:t>
            </a:r>
            <a:r>
              <a:rPr lang="en-US" altLang="zh-CN" dirty="0" err="1"/>
              <a:t>đã</a:t>
            </a:r>
            <a:r>
              <a:rPr lang="en-US" altLang="zh-CN" dirty="0"/>
              <a:t> </a:t>
            </a:r>
            <a:r>
              <a:rPr lang="en-US" altLang="zh-CN" dirty="0" err="1"/>
              <a:t>được</a:t>
            </a:r>
            <a:r>
              <a:rPr lang="en-US" altLang="zh-CN" dirty="0"/>
              <a:t> </a:t>
            </a:r>
            <a:r>
              <a:rPr lang="en-US" altLang="zh-CN" dirty="0" err="1"/>
              <a:t>áp</a:t>
            </a:r>
            <a:r>
              <a:rPr lang="en-US" altLang="zh-CN" dirty="0"/>
              <a:t> </a:t>
            </a:r>
            <a:r>
              <a:rPr lang="en-US" altLang="zh-CN" dirty="0" err="1"/>
              <a:t>dụng</a:t>
            </a:r>
            <a:r>
              <a:rPr lang="en-US" altLang="zh-CN" dirty="0"/>
              <a:t> </a:t>
            </a:r>
            <a:r>
              <a:rPr lang="en-US" altLang="zh-CN" dirty="0" err="1"/>
              <a:t>vào</a:t>
            </a:r>
            <a:r>
              <a:rPr lang="en-US" altLang="zh-CN" dirty="0"/>
              <a:t> </a:t>
            </a:r>
            <a:r>
              <a:rPr lang="en-US" altLang="zh-CN" dirty="0" err="1"/>
              <a:t>mô</a:t>
            </a:r>
            <a:r>
              <a:rPr lang="en-US" altLang="zh-CN" dirty="0"/>
              <a:t> </a:t>
            </a:r>
            <a:r>
              <a:rPr lang="en-US" altLang="zh-CN" dirty="0" err="1"/>
              <a:t>hình</a:t>
            </a:r>
            <a:r>
              <a:rPr lang="en-US" altLang="zh-CN" dirty="0"/>
              <a:t> </a:t>
            </a:r>
            <a:r>
              <a:rPr lang="en-US" altLang="zh-CN" dirty="0" err="1"/>
              <a:t>trung</a:t>
            </a:r>
            <a:r>
              <a:rPr lang="en-US" altLang="zh-CN" dirty="0"/>
              <a:t> </a:t>
            </a:r>
            <a:r>
              <a:rPr lang="en-US" altLang="zh-CN" dirty="0" err="1"/>
              <a:t>tâm</a:t>
            </a:r>
            <a:r>
              <a:rPr lang="en-US" altLang="zh-CN" dirty="0"/>
              <a:t> </a:t>
            </a:r>
            <a:r>
              <a:rPr lang="en-US" altLang="zh-CN" dirty="0" err="1"/>
              <a:t>phục</a:t>
            </a:r>
            <a:r>
              <a:rPr lang="en-US" altLang="zh-CN" dirty="0"/>
              <a:t> </a:t>
            </a:r>
            <a:r>
              <a:rPr lang="en-US" altLang="zh-CN" dirty="0" err="1"/>
              <a:t>vụ</a:t>
            </a:r>
            <a:r>
              <a:rPr lang="en-US" altLang="zh-CN" dirty="0"/>
              <a:t> hành </a:t>
            </a:r>
            <a:r>
              <a:rPr lang="en-US" altLang="zh-CN" dirty="0" err="1"/>
              <a:t>chính</a:t>
            </a:r>
            <a:r>
              <a:rPr lang="en-US" altLang="zh-CN" dirty="0"/>
              <a:t> </a:t>
            </a:r>
            <a:r>
              <a:rPr lang="en-US" altLang="zh-CN" dirty="0" err="1"/>
              <a:t>công</a:t>
            </a:r>
            <a:r>
              <a:rPr lang="en-US" altLang="zh-CN" dirty="0"/>
              <a:t> </a:t>
            </a:r>
          </a:p>
          <a:p>
            <a:endParaRPr lang="en-US" altLang="zh-CN" dirty="0"/>
          </a:p>
          <a:p>
            <a:pPr algn="just"/>
            <a:r>
              <a:rPr lang="vi-VN" b="0" i="0" dirty="0">
                <a:solidFill>
                  <a:srgbClr val="000000"/>
                </a:solidFill>
                <a:effectLst/>
                <a:latin typeface="Tahoma" panose="020B0604030504040204" pitchFamily="34" charset="0"/>
              </a:rPr>
              <a:t>- Là đầu mối tập trung để các sở, ban, ngành thuộc UBND tỉnh bố trí công chức đến thực hiện việc tiếp nhận, hướng dẫn, phối hợp giải quyết hồ sơ và trả kết quả giải quyết hồ sơ TTHC cho cá nhân, tổ chức.</a:t>
            </a:r>
            <a:endParaRPr lang="vi-VN" b="0" i="0" dirty="0">
              <a:solidFill>
                <a:srgbClr val="000000"/>
              </a:solidFill>
              <a:effectLst/>
              <a:latin typeface="Arial" panose="020B0604020202020204" pitchFamily="34" charset="0"/>
            </a:endParaRPr>
          </a:p>
          <a:p>
            <a:pPr algn="just"/>
            <a:r>
              <a:rPr lang="vi-VN" b="0" i="0" dirty="0">
                <a:solidFill>
                  <a:srgbClr val="000000"/>
                </a:solidFill>
                <a:effectLst/>
                <a:latin typeface="Tahoma" panose="020B0604030504040204" pitchFamily="34" charset="0"/>
              </a:rPr>
              <a:t>- Hướng dẫn, giám sát, theo dõi, đôn đốc việc giải quyết TTHC cho cá nhân, tổ chức theo quy định; tham gia đề xuất các giải pháp nhằm cải cách TTHC, hiện đại hóa nền hành chính, trong đó tập trung đơn giản hóa TTHC và đẩy mạnh ứng dụng CNTT nhằm tin học hóa các giao dịch hành chính trong giải quyết TTHC và cung cấp các dịch vụ công trực tuyến tại Trung tâm.</a:t>
            </a:r>
            <a:endParaRPr lang="vi-VN" b="0" i="0" dirty="0">
              <a:solidFill>
                <a:srgbClr val="000000"/>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17</a:t>
            </a:fld>
            <a:endParaRPr lang="zh-CN" altLang="en-US"/>
          </a:p>
        </p:txBody>
      </p:sp>
    </p:spTree>
    <p:extLst>
      <p:ext uri="{BB962C8B-B14F-4D97-AF65-F5344CB8AC3E}">
        <p14:creationId xmlns:p14="http://schemas.microsoft.com/office/powerpoint/2010/main" val="239854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vi-VN" sz="1800" b="0" i="0" dirty="0">
                <a:solidFill>
                  <a:srgbClr val="000711"/>
                </a:solidFill>
                <a:effectLst/>
                <a:latin typeface="Arial" panose="020B0604020202020204" pitchFamily="34" charset="0"/>
              </a:rPr>
              <a:t>Khi triển khai mô hình này, </a:t>
            </a:r>
            <a:r>
              <a:rPr lang="en-US" sz="1800" b="0" i="0" dirty="0" err="1">
                <a:solidFill>
                  <a:srgbClr val="000711"/>
                </a:solidFill>
                <a:effectLst/>
                <a:latin typeface="Arial" panose="020B0604020202020204" pitchFamily="34" charset="0"/>
              </a:rPr>
              <a:t>mỗi</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địa</a:t>
            </a:r>
            <a:r>
              <a:rPr lang="en-US" sz="1800" b="0" i="0" dirty="0">
                <a:solidFill>
                  <a:srgbClr val="000711"/>
                </a:solidFill>
                <a:effectLst/>
                <a:latin typeface="Arial" panose="020B0604020202020204" pitchFamily="34" charset="0"/>
              </a:rPr>
              <a:t> Phương </a:t>
            </a:r>
            <a:r>
              <a:rPr lang="en-US" sz="1800" b="0" i="0" dirty="0" err="1">
                <a:solidFill>
                  <a:srgbClr val="000711"/>
                </a:solidFill>
                <a:effectLst/>
                <a:latin typeface="Arial" panose="020B0604020202020204" pitchFamily="34" charset="0"/>
              </a:rPr>
              <a:t>có</a:t>
            </a:r>
            <a:r>
              <a:rPr lang="en-US" sz="1800" b="0" i="0" dirty="0">
                <a:solidFill>
                  <a:srgbClr val="000711"/>
                </a:solidFill>
                <a:effectLst/>
                <a:latin typeface="Arial" panose="020B0604020202020204" pitchFamily="34" charset="0"/>
              </a:rPr>
              <a:t> ban hành 1 </a:t>
            </a:r>
            <a:r>
              <a:rPr lang="en-US" sz="1800" b="0" i="0" dirty="0" err="1">
                <a:solidFill>
                  <a:srgbClr val="000711"/>
                </a:solidFill>
                <a:effectLst/>
                <a:latin typeface="Arial" panose="020B0604020202020204" pitchFamily="34" charset="0"/>
              </a:rPr>
              <a:t>quy</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chế</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hoạt</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động</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riêng</a:t>
            </a:r>
            <a:r>
              <a:rPr lang="en-US" sz="1800" b="0" i="0" dirty="0">
                <a:solidFill>
                  <a:srgbClr val="000711"/>
                </a:solidFill>
                <a:effectLst/>
                <a:latin typeface="Arial" panose="020B0604020202020204" pitchFamily="34" charset="0"/>
              </a:rPr>
              <a:t>, </a:t>
            </a:r>
            <a:r>
              <a:rPr lang="vi-VN" sz="1800" b="0" i="0" dirty="0">
                <a:solidFill>
                  <a:srgbClr val="000711"/>
                </a:solidFill>
                <a:effectLst/>
                <a:latin typeface="Arial" panose="020B0604020202020204" pitchFamily="34" charset="0"/>
              </a:rPr>
              <a:t>đặt ra yêu cầu phải có cơ chế hoạt động đổi mới, khác biệt và đạt được hiệu quả, chất lượng cao hơn so với cơ chế giải quyết thủ tục cũ, </a:t>
            </a:r>
            <a:r>
              <a:rPr lang="en-US" sz="1800" b="0" i="0" dirty="0" err="1">
                <a:solidFill>
                  <a:srgbClr val="000711"/>
                </a:solidFill>
                <a:effectLst/>
                <a:latin typeface="Arial" panose="020B0604020202020204" pitchFamily="34" charset="0"/>
              </a:rPr>
              <a:t>với</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tiêu</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chí</a:t>
            </a:r>
            <a:r>
              <a:rPr lang="en-US" sz="1800" b="0" i="0" dirty="0">
                <a:solidFill>
                  <a:srgbClr val="000711"/>
                </a:solidFill>
                <a:effectLst/>
                <a:latin typeface="Arial" panose="020B0604020202020204" pitchFamily="34" charset="0"/>
              </a:rPr>
              <a:t>: </a:t>
            </a:r>
            <a:r>
              <a:rPr lang="vi-VN" sz="1800" b="1" i="1" dirty="0">
                <a:solidFill>
                  <a:srgbClr val="000711"/>
                </a:solidFill>
                <a:effectLst/>
                <a:latin typeface="Arial" panose="020B0604020202020204" pitchFamily="34" charset="0"/>
              </a:rPr>
              <a:t>3 giảm</a:t>
            </a:r>
            <a:r>
              <a:rPr lang="vi-VN" sz="1800" b="0" i="0" dirty="0">
                <a:solidFill>
                  <a:srgbClr val="000711"/>
                </a:solidFill>
                <a:effectLst/>
                <a:latin typeface="Arial" panose="020B0604020202020204" pitchFamily="34" charset="0"/>
              </a:rPr>
              <a:t> (giảm thủ tục, giảm thời gian, giảm chi phí cho doanh nghiệp và nhân dân); </a:t>
            </a:r>
            <a:r>
              <a:rPr lang="vi-VN" sz="1800" b="1" i="1" dirty="0">
                <a:solidFill>
                  <a:srgbClr val="000711"/>
                </a:solidFill>
                <a:effectLst/>
                <a:latin typeface="Arial" panose="020B0604020202020204" pitchFamily="34" charset="0"/>
              </a:rPr>
              <a:t>4 tại chỗ</a:t>
            </a:r>
            <a:r>
              <a:rPr lang="vi-VN" sz="1800" b="0" i="0" dirty="0">
                <a:solidFill>
                  <a:srgbClr val="000711"/>
                </a:solidFill>
                <a:effectLst/>
                <a:latin typeface="Arial" panose="020B0604020202020204" pitchFamily="34" charset="0"/>
              </a:rPr>
              <a:t> (tiếp nhận, thẩm định, phê duyệt, trả kết quả tại Trung tâm); </a:t>
            </a:r>
            <a:r>
              <a:rPr lang="vi-VN" sz="1800" b="1" i="1" dirty="0">
                <a:solidFill>
                  <a:srgbClr val="000711"/>
                </a:solidFill>
                <a:effectLst/>
                <a:latin typeface="Arial" panose="020B0604020202020204" pitchFamily="34" charset="0"/>
              </a:rPr>
              <a:t>8 công khai </a:t>
            </a:r>
            <a:r>
              <a:rPr lang="vi-VN" sz="1800" b="0" i="0" dirty="0">
                <a:solidFill>
                  <a:srgbClr val="000711"/>
                </a:solidFill>
                <a:effectLst/>
                <a:latin typeface="Arial" panose="020B0604020202020204" pitchFamily="34" charset="0"/>
              </a:rPr>
              <a:t>(công khai tên thủ tục; thành phần hồ sơ; trình tự thực hiện; thời hạn thực hiện; điều kiện; cơ sở pháp lý; phí, lệ phí; thông tin liên lạc), bảo đảm các thủ tục hành chính được giải quyết thuận tiện, nhanh chóng, cắt giảm chi phí, thời gian, có cơ chế kiểm tra, giám sát, các hoạt động được thực hiện công khai, minh bạch, ngăn chặn tình trạng nhũng nhiễu, tiêu cực, quan liêu…</a:t>
            </a:r>
            <a:endParaRPr lang="vi-VN"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18</a:t>
            </a:fld>
            <a:endParaRPr lang="en-US"/>
          </a:p>
        </p:txBody>
      </p:sp>
    </p:spTree>
    <p:extLst>
      <p:ext uri="{BB962C8B-B14F-4D97-AF65-F5344CB8AC3E}">
        <p14:creationId xmlns:p14="http://schemas.microsoft.com/office/powerpoint/2010/main" val="252989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Với</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đã</a:t>
            </a:r>
            <a:r>
              <a:rPr lang="en-US" altLang="zh-CN" dirty="0"/>
              <a:t> </a:t>
            </a:r>
            <a:r>
              <a:rPr lang="en-US" altLang="zh-CN" dirty="0" err="1"/>
              <a:t>triển</a:t>
            </a:r>
            <a:r>
              <a:rPr lang="en-US" altLang="zh-CN" dirty="0"/>
              <a:t> </a:t>
            </a:r>
            <a:r>
              <a:rPr lang="en-US" altLang="zh-CN" dirty="0" err="1"/>
              <a:t>khai</a:t>
            </a:r>
            <a:r>
              <a:rPr lang="en-US" altLang="zh-CN" dirty="0"/>
              <a:t> </a:t>
            </a:r>
            <a:r>
              <a:rPr lang="en-US" altLang="zh-CN" dirty="0" err="1"/>
              <a:t>cho</a:t>
            </a:r>
            <a:r>
              <a:rPr lang="en-US" altLang="zh-CN" dirty="0"/>
              <a:t> </a:t>
            </a:r>
            <a:r>
              <a:rPr lang="en-US" altLang="zh-CN" dirty="0" err="1"/>
              <a:t>các</a:t>
            </a:r>
            <a:r>
              <a:rPr lang="en-US" altLang="zh-CN" dirty="0"/>
              <a:t> BNĐP,  </a:t>
            </a:r>
            <a:r>
              <a:rPr lang="en-US" altLang="zh-CN" dirty="0" err="1"/>
              <a:t>đã</a:t>
            </a:r>
            <a:r>
              <a:rPr lang="en-US" altLang="zh-CN" dirty="0"/>
              <a:t> </a:t>
            </a:r>
            <a:r>
              <a:rPr lang="en-US" altLang="zh-CN" dirty="0" err="1"/>
              <a:t>được</a:t>
            </a:r>
            <a:r>
              <a:rPr lang="en-US" altLang="zh-CN" dirty="0"/>
              <a:t> </a:t>
            </a:r>
            <a:r>
              <a:rPr lang="en-US" altLang="zh-CN" dirty="0" err="1"/>
              <a:t>áp</a:t>
            </a:r>
            <a:r>
              <a:rPr lang="en-US" altLang="zh-CN" dirty="0"/>
              <a:t> </a:t>
            </a:r>
            <a:r>
              <a:rPr lang="en-US" altLang="zh-CN" dirty="0" err="1"/>
              <a:t>dụng</a:t>
            </a:r>
            <a:r>
              <a:rPr lang="en-US" altLang="zh-CN" dirty="0"/>
              <a:t> </a:t>
            </a:r>
            <a:r>
              <a:rPr lang="en-US" altLang="zh-CN" dirty="0" err="1"/>
              <a:t>vào</a:t>
            </a:r>
            <a:r>
              <a:rPr lang="en-US" altLang="zh-CN" dirty="0"/>
              <a:t> </a:t>
            </a:r>
            <a:r>
              <a:rPr lang="en-US" altLang="zh-CN" dirty="0" err="1"/>
              <a:t>mô</a:t>
            </a:r>
            <a:r>
              <a:rPr lang="en-US" altLang="zh-CN" dirty="0"/>
              <a:t> </a:t>
            </a:r>
            <a:r>
              <a:rPr lang="en-US" altLang="zh-CN" dirty="0" err="1"/>
              <a:t>hình</a:t>
            </a:r>
            <a:r>
              <a:rPr lang="en-US" altLang="zh-CN" dirty="0"/>
              <a:t> </a:t>
            </a:r>
            <a:r>
              <a:rPr lang="en-US" altLang="zh-CN" dirty="0" err="1"/>
              <a:t>trung</a:t>
            </a:r>
            <a:r>
              <a:rPr lang="en-US" altLang="zh-CN" dirty="0"/>
              <a:t> </a:t>
            </a:r>
            <a:r>
              <a:rPr lang="en-US" altLang="zh-CN" dirty="0" err="1"/>
              <a:t>tâm</a:t>
            </a:r>
            <a:r>
              <a:rPr lang="en-US" altLang="zh-CN" dirty="0"/>
              <a:t> </a:t>
            </a:r>
            <a:r>
              <a:rPr lang="en-US" altLang="zh-CN" dirty="0" err="1"/>
              <a:t>phục</a:t>
            </a:r>
            <a:r>
              <a:rPr lang="en-US" altLang="zh-CN" dirty="0"/>
              <a:t> </a:t>
            </a:r>
            <a:r>
              <a:rPr lang="en-US" altLang="zh-CN" dirty="0" err="1"/>
              <a:t>vụ</a:t>
            </a:r>
            <a:r>
              <a:rPr lang="en-US" altLang="zh-CN" dirty="0"/>
              <a:t> hành </a:t>
            </a:r>
            <a:r>
              <a:rPr lang="en-US" altLang="zh-CN" dirty="0" err="1"/>
              <a:t>chính</a:t>
            </a:r>
            <a:r>
              <a:rPr lang="en-US" altLang="zh-CN" dirty="0"/>
              <a:t> </a:t>
            </a:r>
            <a:r>
              <a:rPr lang="en-US" altLang="zh-CN" dirty="0" err="1"/>
              <a:t>công</a:t>
            </a:r>
            <a:r>
              <a:rPr lang="en-US" altLang="zh-CN" dirty="0"/>
              <a:t> </a:t>
            </a:r>
          </a:p>
          <a:p>
            <a:endParaRPr lang="en-US" altLang="zh-CN" dirty="0"/>
          </a:p>
          <a:p>
            <a:pPr algn="just"/>
            <a:r>
              <a:rPr lang="vi-VN" b="0" i="0" dirty="0">
                <a:solidFill>
                  <a:srgbClr val="000000"/>
                </a:solidFill>
                <a:effectLst/>
                <a:latin typeface="Tahoma" panose="020B0604030504040204" pitchFamily="34" charset="0"/>
              </a:rPr>
              <a:t>- Là đầu mối tập trung để các sở, ban, ngành thuộc UBND tỉnh bố trí công chức đến thực hiện việc tiếp nhận, hướng dẫn, phối hợp giải quyết hồ sơ và trả kết quả giải quyết hồ sơ TTHC cho cá nhân, tổ chức.</a:t>
            </a:r>
            <a:endParaRPr lang="vi-VN" b="0" i="0" dirty="0">
              <a:solidFill>
                <a:srgbClr val="000000"/>
              </a:solidFill>
              <a:effectLst/>
              <a:latin typeface="Arial" panose="020B0604020202020204" pitchFamily="34" charset="0"/>
            </a:endParaRPr>
          </a:p>
          <a:p>
            <a:pPr algn="just"/>
            <a:r>
              <a:rPr lang="vi-VN" b="0" i="0" dirty="0">
                <a:solidFill>
                  <a:srgbClr val="000000"/>
                </a:solidFill>
                <a:effectLst/>
                <a:latin typeface="Tahoma" panose="020B0604030504040204" pitchFamily="34" charset="0"/>
              </a:rPr>
              <a:t>- Hướng dẫn, giám sát, theo dõi, đôn đốc việc giải quyết TTHC cho cá nhân, tổ chức theo quy định; tham gia đề xuất các giải pháp nhằm cải cách TTHC, hiện đại hóa nền hành chính, trong đó tập trung đơn giản hóa TTHC và đẩy mạnh ứng dụng CNTT nhằm tin học hóa các giao dịch hành chính trong giải quyết TTHC và cung cấp các dịch vụ công trực tuyến tại Trung tâm.</a:t>
            </a:r>
            <a:endParaRPr lang="vi-VN" b="0" i="0" dirty="0">
              <a:solidFill>
                <a:srgbClr val="000000"/>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19</a:t>
            </a:fld>
            <a:endParaRPr lang="zh-CN" altLang="en-US"/>
          </a:p>
        </p:txBody>
      </p:sp>
    </p:spTree>
    <p:extLst>
      <p:ext uri="{BB962C8B-B14F-4D97-AF65-F5344CB8AC3E}">
        <p14:creationId xmlns:p14="http://schemas.microsoft.com/office/powerpoint/2010/main" val="3110650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135B57-1D13-45FB-9275-02A0D53F9767}" type="slidenum">
              <a:rPr lang="zh-CN" altLang="en-US" smtClean="0"/>
              <a:t>20</a:t>
            </a:fld>
            <a:endParaRPr lang="zh-CN" altLang="en-US"/>
          </a:p>
        </p:txBody>
      </p:sp>
    </p:spTree>
    <p:extLst>
      <p:ext uri="{BB962C8B-B14F-4D97-AF65-F5344CB8AC3E}">
        <p14:creationId xmlns:p14="http://schemas.microsoft.com/office/powerpoint/2010/main" val="400364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3</a:t>
            </a:fld>
            <a:endParaRPr lang="zh-CN" altLang="en-US"/>
          </a:p>
        </p:txBody>
      </p:sp>
    </p:spTree>
    <p:extLst>
      <p:ext uri="{BB962C8B-B14F-4D97-AF65-F5344CB8AC3E}">
        <p14:creationId xmlns:p14="http://schemas.microsoft.com/office/powerpoint/2010/main" val="19303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4</a:t>
            </a:fld>
            <a:endParaRPr lang="en-US"/>
          </a:p>
        </p:txBody>
      </p:sp>
    </p:spTree>
    <p:extLst>
      <p:ext uri="{BB962C8B-B14F-4D97-AF65-F5344CB8AC3E}">
        <p14:creationId xmlns:p14="http://schemas.microsoft.com/office/powerpoint/2010/main" val="119433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5</a:t>
            </a:fld>
            <a:endParaRPr lang="en-US"/>
          </a:p>
        </p:txBody>
      </p:sp>
    </p:spTree>
    <p:extLst>
      <p:ext uri="{BB962C8B-B14F-4D97-AF65-F5344CB8AC3E}">
        <p14:creationId xmlns:p14="http://schemas.microsoft.com/office/powerpoint/2010/main" val="26949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6</a:t>
            </a:fld>
            <a:endParaRPr lang="en-US"/>
          </a:p>
        </p:txBody>
      </p:sp>
    </p:spTree>
    <p:extLst>
      <p:ext uri="{BB962C8B-B14F-4D97-AF65-F5344CB8AC3E}">
        <p14:creationId xmlns:p14="http://schemas.microsoft.com/office/powerpoint/2010/main" val="408075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7</a:t>
            </a:fld>
            <a:endParaRPr lang="en-US"/>
          </a:p>
        </p:txBody>
      </p:sp>
    </p:spTree>
    <p:extLst>
      <p:ext uri="{BB962C8B-B14F-4D97-AF65-F5344CB8AC3E}">
        <p14:creationId xmlns:p14="http://schemas.microsoft.com/office/powerpoint/2010/main" val="37325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Vừa</a:t>
            </a:r>
            <a:r>
              <a:rPr lang="en-US" altLang="zh-CN" dirty="0"/>
              <a:t> </a:t>
            </a:r>
            <a:r>
              <a:rPr lang="en-US" altLang="zh-CN" dirty="0" err="1"/>
              <a:t>rồi</a:t>
            </a:r>
            <a:r>
              <a:rPr lang="en-US" altLang="zh-CN" dirty="0"/>
              <a:t> </a:t>
            </a:r>
            <a:r>
              <a:rPr lang="en-US" altLang="zh-CN" dirty="0" err="1"/>
              <a:t>là</a:t>
            </a:r>
            <a:r>
              <a:rPr lang="en-US" altLang="zh-CN" dirty="0"/>
              <a:t> 1 </a:t>
            </a:r>
            <a:r>
              <a:rPr lang="en-US" altLang="zh-CN" dirty="0" err="1"/>
              <a:t>số</a:t>
            </a:r>
            <a:r>
              <a:rPr lang="en-US" altLang="zh-CN" dirty="0"/>
              <a:t> </a:t>
            </a:r>
            <a:r>
              <a:rPr lang="en-US" altLang="zh-CN" dirty="0" err="1"/>
              <a:t>thông</a:t>
            </a:r>
            <a:r>
              <a:rPr lang="en-US" altLang="zh-CN" dirty="0"/>
              <a:t> tin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tiếp</a:t>
            </a:r>
            <a:r>
              <a:rPr lang="en-US" altLang="zh-CN" dirty="0"/>
              <a:t> </a:t>
            </a:r>
            <a:r>
              <a:rPr lang="en-US" altLang="zh-CN" dirty="0" err="1"/>
              <a:t>theo</a:t>
            </a:r>
            <a:r>
              <a:rPr lang="en-US" altLang="zh-CN" dirty="0"/>
              <a:t> </a:t>
            </a:r>
            <a:r>
              <a:rPr lang="en-US" altLang="zh-CN" dirty="0" err="1"/>
              <a:t>chúng</a:t>
            </a:r>
            <a:r>
              <a:rPr lang="en-US" altLang="zh-CN" dirty="0"/>
              <a:t> ta </a:t>
            </a:r>
            <a:r>
              <a:rPr lang="en-US" altLang="zh-CN" dirty="0" err="1"/>
              <a:t>sẽ</a:t>
            </a:r>
            <a:r>
              <a:rPr lang="en-US" altLang="zh-CN" dirty="0"/>
              <a:t> </a:t>
            </a:r>
            <a:r>
              <a:rPr lang="en-US" altLang="zh-CN" dirty="0" err="1"/>
              <a:t>đến</a:t>
            </a:r>
            <a:r>
              <a:rPr lang="en-US" altLang="zh-CN" dirty="0"/>
              <a:t> </a:t>
            </a:r>
            <a:r>
              <a:rPr lang="en-US" altLang="zh-CN" dirty="0" err="1"/>
              <a:t>với</a:t>
            </a:r>
            <a:r>
              <a:rPr lang="en-US" altLang="zh-CN" dirty="0"/>
              <a:t> </a:t>
            </a:r>
            <a:r>
              <a:rPr lang="en-US" altLang="zh-CN" dirty="0" err="1"/>
              <a:t>phần</a:t>
            </a:r>
            <a:r>
              <a:rPr lang="en-US" altLang="zh-CN" dirty="0"/>
              <a:t> </a:t>
            </a:r>
            <a:r>
              <a:rPr lang="en-US" altLang="zh-CN" dirty="0" err="1"/>
              <a:t>thứ</a:t>
            </a:r>
            <a:r>
              <a:rPr lang="en-US" altLang="zh-CN" dirty="0"/>
              <a:t> 2 </a:t>
            </a:r>
            <a:r>
              <a:rPr lang="en-US" altLang="zh-CN" dirty="0" err="1"/>
              <a:t>và</a:t>
            </a:r>
            <a:r>
              <a:rPr lang="en-US" altLang="zh-CN" dirty="0"/>
              <a:t> </a:t>
            </a:r>
            <a:r>
              <a:rPr lang="en-US" altLang="zh-CN" dirty="0" err="1"/>
              <a:t>chính</a:t>
            </a:r>
            <a:r>
              <a:rPr lang="en-US" altLang="zh-CN" dirty="0"/>
              <a:t> </a:t>
            </a:r>
            <a:r>
              <a:rPr lang="en-US" altLang="zh-CN" dirty="0" err="1"/>
              <a:t>là</a:t>
            </a:r>
            <a:r>
              <a:rPr lang="en-US" altLang="zh-CN" dirty="0"/>
              <a:t> </a:t>
            </a:r>
            <a:r>
              <a:rPr lang="en-US" altLang="zh-CN" dirty="0" err="1"/>
              <a:t>phân</a:t>
            </a:r>
            <a:r>
              <a:rPr lang="en-US" altLang="zh-CN" dirty="0"/>
              <a:t> </a:t>
            </a:r>
            <a:r>
              <a:rPr lang="en-US" altLang="zh-CN" dirty="0" err="1"/>
              <a:t>hệ</a:t>
            </a:r>
            <a:r>
              <a:rPr lang="en-US" altLang="zh-CN" dirty="0"/>
              <a:t> </a:t>
            </a:r>
            <a:r>
              <a:rPr lang="en-US" altLang="zh-CN" dirty="0" err="1"/>
              <a:t>chức</a:t>
            </a:r>
            <a:r>
              <a:rPr lang="en-US" altLang="zh-CN" dirty="0"/>
              <a:t> </a:t>
            </a:r>
            <a:r>
              <a:rPr lang="en-US" altLang="zh-CN" dirty="0" err="1"/>
              <a:t>năng</a:t>
            </a:r>
            <a:r>
              <a:rPr lang="en-US" altLang="zh-CN" dirty="0"/>
              <a:t> </a:t>
            </a:r>
            <a:r>
              <a:rPr lang="en-US" altLang="zh-CN" dirty="0" err="1"/>
              <a:t>đầu</a:t>
            </a:r>
            <a:r>
              <a:rPr lang="en-US" altLang="zh-CN" dirty="0"/>
              <a:t> </a:t>
            </a:r>
            <a:r>
              <a:rPr lang="en-US" altLang="zh-CN" dirty="0" err="1"/>
              <a:t>tiên</a:t>
            </a:r>
            <a:r>
              <a:rPr lang="en-US" altLang="zh-CN" dirty="0"/>
              <a:t> </a:t>
            </a:r>
            <a:r>
              <a:rPr lang="en-US" altLang="zh-CN" dirty="0" err="1"/>
              <a:t>của</a:t>
            </a:r>
            <a:r>
              <a:rPr lang="en-US" altLang="zh-CN" dirty="0"/>
              <a:t> VNPT </a:t>
            </a:r>
            <a:r>
              <a:rPr lang="en-US" altLang="zh-CN" dirty="0" err="1"/>
              <a:t>igate</a:t>
            </a:r>
            <a:r>
              <a:rPr lang="en-US" altLang="zh-CN" dirty="0"/>
              <a:t> – </a:t>
            </a:r>
            <a:r>
              <a:rPr lang="en-US" altLang="zh-CN" dirty="0" err="1"/>
              <a:t>Cổng</a:t>
            </a:r>
            <a:r>
              <a:rPr lang="en-US" altLang="zh-CN" dirty="0"/>
              <a:t> DVC</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8</a:t>
            </a:fld>
            <a:endParaRPr lang="zh-CN" altLang="en-US"/>
          </a:p>
        </p:txBody>
      </p:sp>
    </p:spTree>
    <p:extLst>
      <p:ext uri="{BB962C8B-B14F-4D97-AF65-F5344CB8AC3E}">
        <p14:creationId xmlns:p14="http://schemas.microsoft.com/office/powerpoint/2010/main" val="182677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9</a:t>
            </a:fld>
            <a:endParaRPr lang="en-US"/>
          </a:p>
        </p:txBody>
      </p:sp>
    </p:spTree>
    <p:extLst>
      <p:ext uri="{BB962C8B-B14F-4D97-AF65-F5344CB8AC3E}">
        <p14:creationId xmlns:p14="http://schemas.microsoft.com/office/powerpoint/2010/main" val="23591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10</a:t>
            </a:fld>
            <a:endParaRPr lang="en-US"/>
          </a:p>
        </p:txBody>
      </p:sp>
    </p:spTree>
    <p:extLst>
      <p:ext uri="{BB962C8B-B14F-4D97-AF65-F5344CB8AC3E}">
        <p14:creationId xmlns:p14="http://schemas.microsoft.com/office/powerpoint/2010/main" val="296950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3780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15565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93496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25271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16265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429296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1"/>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1"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2544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0596"/>
            <a:ext cx="1552144" cy="1552144"/>
          </a:xfrm>
          <a:prstGeom prst="rect">
            <a:avLst/>
          </a:prstGeom>
        </p:spPr>
      </p:pic>
      <p:sp>
        <p:nvSpPr>
          <p:cNvPr id="2" name="Title 1"/>
          <p:cNvSpPr>
            <a:spLocks noGrp="1"/>
          </p:cNvSpPr>
          <p:nvPr>
            <p:ph type="title"/>
          </p:nvPr>
        </p:nvSpPr>
        <p:spPr>
          <a:xfrm>
            <a:off x="1928810" y="254432"/>
            <a:ext cx="7374848"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300"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382389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6"/>
            <a:ext cx="1552143" cy="1552143"/>
          </a:xfrm>
          <a:prstGeom prst="rect">
            <a:avLst/>
          </a:prstGeom>
        </p:spPr>
      </p:pic>
      <p:grpSp>
        <p:nvGrpSpPr>
          <p:cNvPr id="9" name="Group 8">
            <a:extLst>
              <a:ext uri="{FF2B5EF4-FFF2-40B4-BE49-F238E27FC236}">
                <a16:creationId xmlns:a16="http://schemas.microsoft.com/office/drawing/2014/main" id="{2D150F3B-FDD7-4CB0-B534-8D34E904AAD2}"/>
              </a:ext>
            </a:extLst>
          </p:cNvPr>
          <p:cNvGrpSpPr/>
          <p:nvPr userDrawn="1"/>
        </p:nvGrpSpPr>
        <p:grpSpPr>
          <a:xfrm>
            <a:off x="363866" y="9494071"/>
            <a:ext cx="2251331" cy="588146"/>
            <a:chOff x="8790940" y="158480"/>
            <a:chExt cx="1550925" cy="412289"/>
          </a:xfrm>
        </p:grpSpPr>
        <p:pic>
          <p:nvPicPr>
            <p:cNvPr id="10" name="Picture 9">
              <a:extLst>
                <a:ext uri="{FF2B5EF4-FFF2-40B4-BE49-F238E27FC236}">
                  <a16:creationId xmlns:a16="http://schemas.microsoft.com/office/drawing/2014/main" id="{9E5D88A3-FC4C-44DA-9FB0-660131D5ED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1740"/>
            <a:stretch/>
          </p:blipFill>
          <p:spPr>
            <a:xfrm>
              <a:off x="8790940" y="158480"/>
              <a:ext cx="417069" cy="412289"/>
            </a:xfrm>
            <a:prstGeom prst="rect">
              <a:avLst/>
            </a:prstGeom>
          </p:spPr>
        </p:pic>
        <p:sp>
          <p:nvSpPr>
            <p:cNvPr id="11" name="TextBox 10">
              <a:extLst>
                <a:ext uri="{FF2B5EF4-FFF2-40B4-BE49-F238E27FC236}">
                  <a16:creationId xmlns:a16="http://schemas.microsoft.com/office/drawing/2014/main" id="{C006D5C4-9021-493D-9057-14AF25263F18}"/>
                </a:ext>
              </a:extLst>
            </p:cNvPr>
            <p:cNvSpPr txBox="1"/>
            <p:nvPr userDrawn="1"/>
          </p:nvSpPr>
          <p:spPr>
            <a:xfrm>
              <a:off x="9208009" y="186310"/>
              <a:ext cx="1133856" cy="291263"/>
            </a:xfrm>
            <a:prstGeom prst="rect">
              <a:avLst/>
            </a:prstGeom>
            <a:noFill/>
          </p:spPr>
          <p:txBody>
            <a:bodyPr wrap="square" rtlCol="0">
              <a:spAutoFit/>
            </a:bodyPr>
            <a:lstStyle/>
            <a:p>
              <a:r>
                <a:rPr lang="en-US" sz="2100" b="1">
                  <a:solidFill>
                    <a:srgbClr val="0066B3"/>
                  </a:solidFill>
                  <a:latin typeface="Arial" panose="020B0604020202020204" pitchFamily="34" charset="0"/>
                  <a:cs typeface="Arial" panose="020B0604020202020204" pitchFamily="34" charset="0"/>
                </a:rPr>
                <a:t>VNPT</a:t>
              </a:r>
            </a:p>
          </p:txBody>
        </p:sp>
      </p:grpSp>
    </p:spTree>
    <p:extLst>
      <p:ext uri="{BB962C8B-B14F-4D97-AF65-F5344CB8AC3E}">
        <p14:creationId xmlns:p14="http://schemas.microsoft.com/office/powerpoint/2010/main" val="1249107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0"/>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0"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5"/>
            <a:ext cx="1552143" cy="1552143"/>
          </a:xfrm>
          <a:prstGeom prst="rect">
            <a:avLst/>
          </a:prstGeom>
        </p:spPr>
      </p:pic>
      <p:sp>
        <p:nvSpPr>
          <p:cNvPr id="2" name="Title 1"/>
          <p:cNvSpPr>
            <a:spLocks noGrp="1"/>
          </p:cNvSpPr>
          <p:nvPr>
            <p:ph type="title"/>
          </p:nvPr>
        </p:nvSpPr>
        <p:spPr>
          <a:xfrm>
            <a:off x="1928810" y="610031"/>
            <a:ext cx="7374847"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299"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204667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 y="0"/>
            <a:ext cx="18288000" cy="10287000"/>
          </a:xfrm>
          <a:prstGeom prst="rect">
            <a:avLst/>
          </a:prstGeom>
        </p:spPr>
        <p:txBody>
          <a:bodyPr/>
          <a:lstStyle/>
          <a:p>
            <a:endParaRPr lang="zh-CN" altLang="en-US" dirty="0"/>
          </a:p>
        </p:txBody>
      </p:sp>
    </p:spTree>
    <p:extLst>
      <p:ext uri="{BB962C8B-B14F-4D97-AF65-F5344CB8AC3E}">
        <p14:creationId xmlns:p14="http://schemas.microsoft.com/office/powerpoint/2010/main" val="426467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900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0"/>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0"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5"/>
            <a:ext cx="1552143" cy="1552143"/>
          </a:xfrm>
          <a:prstGeom prst="rect">
            <a:avLst/>
          </a:prstGeom>
        </p:spPr>
      </p:pic>
      <p:sp>
        <p:nvSpPr>
          <p:cNvPr id="2" name="Title 1"/>
          <p:cNvSpPr>
            <a:spLocks noGrp="1"/>
          </p:cNvSpPr>
          <p:nvPr>
            <p:ph type="title"/>
          </p:nvPr>
        </p:nvSpPr>
        <p:spPr>
          <a:xfrm>
            <a:off x="1928810" y="610031"/>
            <a:ext cx="7374847"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299"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254572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079BD69-FF30-450A-B7B2-1E0FE13F0EE7}" type="slidenum">
              <a:rPr lang="en-US" smtClean="0">
                <a:solidFill>
                  <a:srgbClr val="0070C0"/>
                </a:solidFill>
                <a:latin typeface="Calibri" panose="020F0502020204030204"/>
                <a:cs typeface="Arial" panose="020B0604020202020204" pitchFamily="34" charset="0"/>
              </a:rPr>
              <a:pPr>
                <a:defRPr/>
              </a:pPr>
              <a:t>‹#›</a:t>
            </a:fld>
            <a:endParaRPr lang="en-US">
              <a:solidFill>
                <a:srgbClr val="0070C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31241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82361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77447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409867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64774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6321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144710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Segoe UI" panose="020B0502040204020203" pitchFamily="34" charset="0"/>
              </a:defRPr>
            </a:lvl1pPr>
          </a:lstStyle>
          <a:p>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Segoe UI" panose="020B0502040204020203" pitchFamily="34" charset="0"/>
              </a:defRPr>
            </a:lvl1pPr>
          </a:lstStyle>
          <a:p>
            <a:fld id="{ACA244FB-78EE-47F2-913C-1DFAA1456ADE}" type="slidenum">
              <a:rPr lang="en-US" smtClean="0"/>
              <a:pPr/>
              <a:t>‹#›</a:t>
            </a:fld>
            <a:endParaRPr lang="en-US"/>
          </a:p>
        </p:txBody>
      </p:sp>
    </p:spTree>
    <p:extLst>
      <p:ext uri="{BB962C8B-B14F-4D97-AF65-F5344CB8AC3E}">
        <p14:creationId xmlns:p14="http://schemas.microsoft.com/office/powerpoint/2010/main" val="3126216088"/>
      </p:ext>
    </p:extLst>
  </p:cSld>
  <p:clrMap bg1="lt1" tx1="dk1" bg2="lt2" tx2="dk2" accent1="accent1" accent2="accent2" accent3="accent3" accent4="accent4" accent5="accent5" accent6="accent6" hlink="hlink" folHlink="folHlink"/>
  <p:sldLayoutIdLst>
    <p:sldLayoutId id="2147483670" r:id="rId1"/>
    <p:sldLayoutId id="2147483749" r:id="rId2"/>
    <p:sldLayoutId id="2147483768" r:id="rId3"/>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Segoe UI" panose="020B0502040204020203"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Segoe UI" panose="020B0502040204020203"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Segoe UI" panose="020B0502040204020203"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Segoe UI" panose="020B0502040204020203" pitchFamily="34" charset="0"/>
              </a:defRPr>
            </a:lvl1pPr>
          </a:lstStyle>
          <a:p>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Segoe UI" panose="020B0502040204020203" pitchFamily="34" charset="0"/>
              </a:defRPr>
            </a:lvl1pPr>
          </a:lstStyle>
          <a:p>
            <a:fld id="{ACA244FB-78EE-47F2-913C-1DFAA1456ADE}" type="slidenum">
              <a:rPr lang="en-US" smtClean="0"/>
              <a:pPr/>
              <a:t>‹#›</a:t>
            </a:fld>
            <a:endParaRPr lang="en-US"/>
          </a:p>
        </p:txBody>
      </p:sp>
    </p:spTree>
    <p:extLst>
      <p:ext uri="{BB962C8B-B14F-4D97-AF65-F5344CB8AC3E}">
        <p14:creationId xmlns:p14="http://schemas.microsoft.com/office/powerpoint/2010/main" val="29869977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5" r:id="rId13"/>
    <p:sldLayoutId id="2147483766" r:id="rId14"/>
    <p:sldLayoutId id="2147483767" r:id="rId15"/>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Segoe UI" panose="020B0502040204020203"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Segoe UI" panose="020B0502040204020203"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Segoe UI" panose="020B0502040204020203"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0.png"/><Relationship Id="rId4" Type="http://schemas.openxmlformats.org/officeDocument/2006/relationships/image" Target="../media/image6.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1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6.svg"/><Relationship Id="rId9" Type="http://schemas.openxmlformats.org/officeDocument/2006/relationships/image" Target="../media/image35.png"/><Relationship Id="rId1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56E2C5-F5D3-4805-B8E1-EC4B9CF11A4C}"/>
              </a:ext>
            </a:extLst>
          </p:cNvPr>
          <p:cNvGrpSpPr/>
          <p:nvPr/>
        </p:nvGrpSpPr>
        <p:grpSpPr>
          <a:xfrm>
            <a:off x="0" y="-600891"/>
            <a:ext cx="18516604" cy="10287002"/>
            <a:chOff x="-4" y="8963"/>
            <a:chExt cx="12344402" cy="6858001"/>
          </a:xfrm>
        </p:grpSpPr>
        <p:pic>
          <p:nvPicPr>
            <p:cNvPr id="6" name="Picture 5">
              <a:extLst>
                <a:ext uri="{FF2B5EF4-FFF2-40B4-BE49-F238E27FC236}">
                  <a16:creationId xmlns:a16="http://schemas.microsoft.com/office/drawing/2014/main" id="{A89898F5-597D-437E-B6DB-ACB649091731}"/>
                </a:ext>
              </a:extLst>
            </p:cNvPr>
            <p:cNvPicPr>
              <a:picLocks noChangeAspect="1"/>
            </p:cNvPicPr>
            <p:nvPr/>
          </p:nvPicPr>
          <p:blipFill rotWithShape="1">
            <a:blip r:embed="rId2">
              <a:extLst>
                <a:ext uri="{28A0092B-C50C-407E-A947-70E740481C1C}">
                  <a14:useLocalDpi xmlns:a14="http://schemas.microsoft.com/office/drawing/2010/main" val="0"/>
                </a:ext>
              </a:extLst>
            </a:blip>
            <a:srcRect r="44444"/>
            <a:stretch/>
          </p:blipFill>
          <p:spPr>
            <a:xfrm>
              <a:off x="-4" y="8963"/>
              <a:ext cx="12192001" cy="6858001"/>
            </a:xfrm>
            <a:prstGeom prst="rect">
              <a:avLst/>
            </a:prstGeom>
          </p:spPr>
        </p:pic>
        <p:sp>
          <p:nvSpPr>
            <p:cNvPr id="7" name="TextBox 6">
              <a:extLst>
                <a:ext uri="{FF2B5EF4-FFF2-40B4-BE49-F238E27FC236}">
                  <a16:creationId xmlns:a16="http://schemas.microsoft.com/office/drawing/2014/main" id="{D3F9DB00-7C9D-478D-B314-7CEC638A4D1B}"/>
                </a:ext>
              </a:extLst>
            </p:cNvPr>
            <p:cNvSpPr txBox="1"/>
            <p:nvPr/>
          </p:nvSpPr>
          <p:spPr>
            <a:xfrm>
              <a:off x="152399" y="2244318"/>
              <a:ext cx="12191999" cy="574516"/>
            </a:xfrm>
            <a:prstGeom prst="rect">
              <a:avLst/>
            </a:prstGeom>
            <a:noFill/>
          </p:spPr>
          <p:txBody>
            <a:bodyPr wrap="square" rtlCol="0">
              <a:spAutoFit/>
            </a:bodyPr>
            <a:lstStyle/>
            <a:p>
              <a:pPr algn="ctr"/>
              <a:endParaRPr lang="en-US" sz="5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B680827D-8006-4623-B6B4-9AAB6C3083F6}"/>
              </a:ext>
            </a:extLst>
          </p:cNvPr>
          <p:cNvSpPr/>
          <p:nvPr/>
        </p:nvSpPr>
        <p:spPr>
          <a:xfrm>
            <a:off x="10534015" y="8139871"/>
            <a:ext cx="2722027" cy="646331"/>
          </a:xfrm>
          <a:prstGeom prst="rect">
            <a:avLst/>
          </a:prstGeom>
        </p:spPr>
        <p:txBody>
          <a:bodyPr wrap="none">
            <a:spAutoFit/>
          </a:bodyPr>
          <a:lstStyle/>
          <a:p>
            <a:r>
              <a:rPr lang="en-US" sz="3600" b="1" i="1" baseline="-25000" dirty="0" err="1">
                <a:solidFill>
                  <a:schemeClr val="bg1"/>
                </a:solidFill>
                <a:latin typeface="Times New Roman" panose="02020603050405020304" pitchFamily="18" charset="0"/>
                <a:cs typeface="Times New Roman" panose="02020603050405020304" pitchFamily="18" charset="0"/>
              </a:rPr>
              <a:t>Nghệ</a:t>
            </a:r>
            <a:r>
              <a:rPr lang="en-US" sz="3600" b="1" i="1" baseline="-25000" dirty="0">
                <a:solidFill>
                  <a:schemeClr val="bg1"/>
                </a:solidFill>
                <a:latin typeface="Times New Roman" panose="02020603050405020304" pitchFamily="18" charset="0"/>
                <a:cs typeface="Times New Roman" panose="02020603050405020304" pitchFamily="18" charset="0"/>
              </a:rPr>
              <a:t> An, </a:t>
            </a:r>
            <a:r>
              <a:rPr lang="en-US" sz="3600" b="1" i="1" baseline="-25000" dirty="0" err="1">
                <a:solidFill>
                  <a:schemeClr val="bg1"/>
                </a:solidFill>
                <a:latin typeface="Times New Roman" panose="02020603050405020304" pitchFamily="18" charset="0"/>
                <a:cs typeface="Times New Roman" panose="02020603050405020304" pitchFamily="18" charset="0"/>
              </a:rPr>
              <a:t>năm</a:t>
            </a:r>
            <a:r>
              <a:rPr lang="en-US" sz="3600" b="1" i="1" baseline="-25000" dirty="0">
                <a:solidFill>
                  <a:schemeClr val="bg1"/>
                </a:solidFill>
                <a:latin typeface="Times New Roman" panose="02020603050405020304" pitchFamily="18" charset="0"/>
                <a:cs typeface="Times New Roman" panose="02020603050405020304" pitchFamily="18" charset="0"/>
              </a:rPr>
              <a:t> 2022</a:t>
            </a:r>
            <a:endParaRPr lang="en-US" sz="3600" b="1" i="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9D62E9A-6F29-42A7-9DB1-8886C90765BA}"/>
              </a:ext>
            </a:extLst>
          </p:cNvPr>
          <p:cNvCxnSpPr/>
          <p:nvPr/>
        </p:nvCxnSpPr>
        <p:spPr>
          <a:xfrm>
            <a:off x="10216515" y="68592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A08D1B-839A-4E36-99F1-B39E49C8C5F0}"/>
              </a:ext>
            </a:extLst>
          </p:cNvPr>
          <p:cNvCxnSpPr/>
          <p:nvPr/>
        </p:nvCxnSpPr>
        <p:spPr>
          <a:xfrm>
            <a:off x="10229215" y="70624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2075DE-0CFA-45DF-90B5-D1744472A5C1}"/>
              </a:ext>
            </a:extLst>
          </p:cNvPr>
          <p:cNvCxnSpPr/>
          <p:nvPr/>
        </p:nvCxnSpPr>
        <p:spPr>
          <a:xfrm>
            <a:off x="10368915" y="70116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77EAAF-784B-4BE9-87AC-E2C2FD6508A1}"/>
              </a:ext>
            </a:extLst>
          </p:cNvPr>
          <p:cNvCxnSpPr/>
          <p:nvPr/>
        </p:nvCxnSpPr>
        <p:spPr>
          <a:xfrm>
            <a:off x="10381615" y="72148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FE1025-9E79-4E26-946E-01A2A500F30D}"/>
              </a:ext>
            </a:extLst>
          </p:cNvPr>
          <p:cNvCxnSpPr/>
          <p:nvPr/>
        </p:nvCxnSpPr>
        <p:spPr>
          <a:xfrm>
            <a:off x="10521315" y="71640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0B584-12EB-413B-A60F-C2BFE9CCA20C}"/>
              </a:ext>
            </a:extLst>
          </p:cNvPr>
          <p:cNvCxnSpPr/>
          <p:nvPr/>
        </p:nvCxnSpPr>
        <p:spPr>
          <a:xfrm>
            <a:off x="10534015" y="736727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959BA6C0-2205-4B8C-B255-9C19CC370DB6}"/>
              </a:ext>
            </a:extLst>
          </p:cNvPr>
          <p:cNvSpPr txBox="1"/>
          <p:nvPr/>
        </p:nvSpPr>
        <p:spPr>
          <a:xfrm>
            <a:off x="0" y="1228784"/>
            <a:ext cx="18288002" cy="46173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50000"/>
              </a:lnSpc>
            </a:pPr>
            <a:r>
              <a:rPr lang="en-US" sz="2300" dirty="0">
                <a:solidFill>
                  <a:schemeClr val="bg1"/>
                </a:solidFill>
                <a:latin typeface="Arial" panose="020B0604020202020204" pitchFamily="34" charset="0"/>
                <a:ea typeface="Tahoma" panose="020B0604030504040204" pitchFamily="34" charset="0"/>
              </a:rPr>
              <a:t>VNPT NGHỆ 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465" y="0"/>
            <a:ext cx="1188823" cy="1238309"/>
          </a:xfrm>
          <a:prstGeom prst="rect">
            <a:avLst/>
          </a:prstGeom>
        </p:spPr>
      </p:pic>
      <p:sp>
        <p:nvSpPr>
          <p:cNvPr id="25" name="Title 3"/>
          <p:cNvSpPr txBox="1"/>
          <p:nvPr/>
        </p:nvSpPr>
        <p:spPr>
          <a:xfrm>
            <a:off x="-13063" y="1658852"/>
            <a:ext cx="18288001" cy="287282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50000"/>
              </a:lnSpc>
            </a:pPr>
            <a:endParaRPr lang="en-US" dirty="0">
              <a:solidFill>
                <a:schemeClr val="bg1"/>
              </a:solidFill>
              <a:latin typeface="Arial" panose="020B0604020202020204" pitchFamily="34" charset="0"/>
              <a:ea typeface="Tahoma" panose="020B0604030504040204" pitchFamily="34" charset="0"/>
            </a:endParaRPr>
          </a:p>
          <a:p>
            <a:pPr algn="ctr">
              <a:lnSpc>
                <a:spcPct val="130000"/>
              </a:lnSpc>
            </a:pPr>
            <a:r>
              <a:rPr lang="en-US" sz="6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 HUẤN</a:t>
            </a:r>
          </a:p>
          <a:p>
            <a:pPr algn="ctr">
              <a:lnSpc>
                <a:spcPct val="130000"/>
              </a:lnSpc>
            </a:pPr>
            <a:r>
              <a:rPr lang="en-US" sz="6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 THỐNG THÔNG TIN GIẢI QUYẾT </a:t>
            </a:r>
          </a:p>
          <a:p>
            <a:pPr algn="ctr">
              <a:lnSpc>
                <a:spcPct val="130000"/>
              </a:lnSpc>
            </a:pPr>
            <a:r>
              <a:rPr lang="en-US" sz="6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THỦ TỤC HÀNH CHÍNH TỈNH NGHỆ AN</a:t>
            </a:r>
          </a:p>
          <a:p>
            <a:pPr algn="ctr">
              <a:lnSpc>
                <a:spcPct val="130000"/>
              </a:lnSpc>
            </a:pPr>
            <a:r>
              <a:rPr lang="en-US" sz="6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(VNPT IGATE)</a:t>
            </a:r>
          </a:p>
        </p:txBody>
      </p:sp>
    </p:spTree>
    <p:extLst>
      <p:ext uri="{BB962C8B-B14F-4D97-AF65-F5344CB8AC3E}">
        <p14:creationId xmlns:p14="http://schemas.microsoft.com/office/powerpoint/2010/main" val="173478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sp>
        <p:nvSpPr>
          <p:cNvPr id="16" name="Content Placeholder 2"/>
          <p:cNvSpPr txBox="1"/>
          <p:nvPr/>
        </p:nvSpPr>
        <p:spPr>
          <a:xfrm>
            <a:off x="3219787" y="2295557"/>
            <a:ext cx="8241939" cy="1356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a:solidFill>
                  <a:srgbClr val="0070C0"/>
                </a:solidFill>
                <a:latin typeface="Calibri (Body)"/>
                <a:ea typeface="Segoe UI" panose="020B0502040204020203" pitchFamily="34" charset="0"/>
                <a:cs typeface="Segoe UI" panose="020B0502040204020203" pitchFamily="34" charset="0"/>
              </a:rPr>
              <a:t>Đánh giá chất lượng dịch vụ hành chính công</a:t>
            </a:r>
          </a:p>
          <a:p>
            <a:pPr marL="0" indent="0">
              <a:spcBef>
                <a:spcPts val="600"/>
              </a:spcBef>
              <a:buNone/>
            </a:pPr>
            <a:r>
              <a:rPr lang="en-US" sz="2000">
                <a:solidFill>
                  <a:schemeClr val="accent5"/>
                </a:solidFill>
                <a:ea typeface="Segoe UI" panose="020B0502040204020203" pitchFamily="34" charset="0"/>
                <a:cs typeface="Segoe UI" panose="020B0502040204020203" pitchFamily="34" charset="0"/>
              </a:rPr>
              <a:t>Cung cấp tính năng cho phép công dân/doanh nghiệp đánh giá điện tử với công chức tiếp nhận, đánh giá đơn vị thụ lý hồ sơ</a:t>
            </a:r>
            <a:endParaRPr lang="en-US" sz="2000" dirty="0">
              <a:solidFill>
                <a:schemeClr val="accent5"/>
              </a:solidFill>
              <a:ea typeface="Segoe UI" panose="020B0502040204020203" pitchFamily="34" charset="0"/>
              <a:cs typeface="Segoe UI" panose="020B0502040204020203" pitchFamily="34" charset="0"/>
            </a:endParaRPr>
          </a:p>
        </p:txBody>
      </p:sp>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718" y="3766704"/>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219" y="5762924"/>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773" y="803943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p:nvPr/>
        </p:nvSpPr>
        <p:spPr>
          <a:xfrm>
            <a:off x="1304788" y="4145501"/>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a:solidFill>
                  <a:srgbClr val="0070C0"/>
                </a:solidFill>
                <a:latin typeface="Calibri (Body)"/>
                <a:cs typeface="Segoe UI" panose="020B0502040204020203" pitchFamily="34" charset="0"/>
              </a:rPr>
              <a:t>Tích</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hợp</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Chữ</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ký</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số</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biên</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lai</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điện</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tử</a:t>
            </a:r>
            <a:endParaRPr lang="en-US" sz="2400" b="1" dirty="0">
              <a:solidFill>
                <a:srgbClr val="0070C0"/>
              </a:solidFill>
              <a:latin typeface="Calibri (Body)"/>
              <a:cs typeface="Segoe UI" panose="020B0502040204020203" pitchFamily="34" charset="0"/>
            </a:endParaRPr>
          </a:p>
          <a:p>
            <a:pPr marL="0" indent="0">
              <a:spcBef>
                <a:spcPts val="600"/>
              </a:spcBef>
              <a:buNone/>
            </a:pPr>
            <a:r>
              <a:rPr lang="vi-VN" sz="2000" dirty="0">
                <a:solidFill>
                  <a:schemeClr val="accent5"/>
                </a:solidFill>
                <a:latin typeface="+mn-lt"/>
                <a:cs typeface="Segoe UI" panose="020B0502040204020203" pitchFamily="34" charset="0"/>
              </a:rPr>
              <a:t>Việc ứng dụng chữ ký số</a:t>
            </a:r>
            <a:r>
              <a:rPr lang="en-US" sz="2000" dirty="0">
                <a:solidFill>
                  <a:schemeClr val="accent5"/>
                </a:solidFill>
                <a:latin typeface="+mn-lt"/>
                <a:cs typeface="Segoe UI" panose="020B0502040204020203" pitchFamily="34" charset="0"/>
              </a:rPr>
              <a:t>, </a:t>
            </a:r>
            <a:r>
              <a:rPr lang="en-US" sz="2000" dirty="0" err="1">
                <a:solidFill>
                  <a:schemeClr val="accent5"/>
                </a:solidFill>
                <a:cs typeface="Segoe UI" panose="020B0502040204020203" pitchFamily="34" charset="0"/>
              </a:rPr>
              <a:t>biên</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lai</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điện</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tử</a:t>
            </a:r>
            <a:r>
              <a:rPr lang="vi-VN" sz="2000" dirty="0">
                <a:solidFill>
                  <a:schemeClr val="accent5"/>
                </a:solidFill>
                <a:cs typeface="Segoe UI" panose="020B0502040204020203" pitchFamily="34" charset="0"/>
              </a:rPr>
              <a:t> </a:t>
            </a:r>
            <a:r>
              <a:rPr lang="vi-VN" sz="2000" dirty="0">
                <a:solidFill>
                  <a:schemeClr val="accent5"/>
                </a:solidFill>
                <a:latin typeface="+mn-lt"/>
                <a:cs typeface="Segoe UI" panose="020B0502040204020203" pitchFamily="34" charset="0"/>
              </a:rPr>
              <a:t>giúp tiết kiệm thời gian, chi phí hành chính. Việc ký các văn bản ký điện tử</a:t>
            </a:r>
            <a:r>
              <a:rPr lang="en-US" sz="2000" dirty="0">
                <a:solidFill>
                  <a:schemeClr val="accent5"/>
                </a:solidFill>
                <a:latin typeface="+mn-lt"/>
                <a:cs typeface="Segoe UI" panose="020B0502040204020203" pitchFamily="34" charset="0"/>
              </a:rPr>
              <a:t>, </a:t>
            </a:r>
            <a:r>
              <a:rPr lang="en-US" sz="2000" dirty="0" err="1">
                <a:solidFill>
                  <a:schemeClr val="accent5"/>
                </a:solidFill>
                <a:cs typeface="Segoe UI" panose="020B0502040204020203" pitchFamily="34" charset="0"/>
              </a:rPr>
              <a:t>phát</a:t>
            </a:r>
            <a:r>
              <a:rPr lang="en-US" sz="2000" dirty="0">
                <a:solidFill>
                  <a:schemeClr val="accent5"/>
                </a:solidFill>
                <a:cs typeface="Segoe UI" panose="020B0502040204020203" pitchFamily="34" charset="0"/>
              </a:rPr>
              <a:t> hành </a:t>
            </a:r>
            <a:r>
              <a:rPr lang="en-US" sz="2000" dirty="0" err="1">
                <a:solidFill>
                  <a:schemeClr val="accent5"/>
                </a:solidFill>
                <a:cs typeface="Segoe UI" panose="020B0502040204020203" pitchFamily="34" charset="0"/>
              </a:rPr>
              <a:t>biên</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lai</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điện</a:t>
            </a:r>
            <a:r>
              <a:rPr lang="en-US" sz="2000" dirty="0">
                <a:solidFill>
                  <a:schemeClr val="accent5"/>
                </a:solidFill>
                <a:cs typeface="Segoe UI" panose="020B0502040204020203" pitchFamily="34" charset="0"/>
              </a:rPr>
              <a:t> </a:t>
            </a:r>
            <a:r>
              <a:rPr lang="en-US" sz="2000" dirty="0" err="1">
                <a:solidFill>
                  <a:schemeClr val="accent5"/>
                </a:solidFill>
                <a:cs typeface="Segoe UI" panose="020B0502040204020203" pitchFamily="34" charset="0"/>
              </a:rPr>
              <a:t>tử</a:t>
            </a:r>
            <a:r>
              <a:rPr lang="en-US" sz="2000" dirty="0">
                <a:solidFill>
                  <a:schemeClr val="accent5"/>
                </a:solidFill>
                <a:cs typeface="Segoe UI" panose="020B0502040204020203" pitchFamily="34" charset="0"/>
              </a:rPr>
              <a:t> </a:t>
            </a:r>
            <a:r>
              <a:rPr lang="vi-VN" sz="2000" dirty="0">
                <a:solidFill>
                  <a:schemeClr val="accent5"/>
                </a:solidFill>
                <a:latin typeface="+mn-lt"/>
                <a:cs typeface="Segoe UI" panose="020B0502040204020203" pitchFamily="34" charset="0"/>
              </a:rPr>
              <a:t>có thể diễn ra ở bất kỳ đâu, bất kỳ thời gian nào.</a:t>
            </a:r>
            <a:endParaRPr lang="en-US" sz="2000" dirty="0">
              <a:solidFill>
                <a:schemeClr val="accent5"/>
              </a:solidFill>
              <a:latin typeface="+mn-lt"/>
              <a:cs typeface="Segoe UI" panose="020B0502040204020203" pitchFamily="34" charset="0"/>
            </a:endParaRPr>
          </a:p>
        </p:txBody>
      </p:sp>
      <p:sp>
        <p:nvSpPr>
          <p:cNvPr id="22" name="Content Placeholder 2"/>
          <p:cNvSpPr txBox="1"/>
          <p:nvPr/>
        </p:nvSpPr>
        <p:spPr>
          <a:xfrm>
            <a:off x="4311891" y="5968721"/>
            <a:ext cx="843380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a:solidFill>
                  <a:srgbClr val="0070C0"/>
                </a:solidFill>
                <a:latin typeface="Calibri (Body)"/>
                <a:cs typeface="Segoe UI" panose="020B0502040204020203" pitchFamily="34" charset="0"/>
              </a:rPr>
              <a:t>Tích hợp thanh toán trực tuyến VNPT-PAY, tích hợp hệ thống SMS</a:t>
            </a:r>
          </a:p>
          <a:p>
            <a:pPr marL="0" indent="0">
              <a:spcBef>
                <a:spcPts val="600"/>
              </a:spcBef>
              <a:buNone/>
            </a:pPr>
            <a:r>
              <a:rPr lang="en-US" sz="2000">
                <a:solidFill>
                  <a:schemeClr val="accent5"/>
                </a:solidFill>
                <a:latin typeface="+mn-lt"/>
                <a:cs typeface="Segoe UI" panose="020B0502040204020203" pitchFamily="34" charset="0"/>
              </a:rPr>
              <a:t>T</a:t>
            </a:r>
            <a:r>
              <a:rPr lang="vi-VN" sz="2000">
                <a:solidFill>
                  <a:schemeClr val="accent5"/>
                </a:solidFill>
                <a:latin typeface="+mn-lt"/>
                <a:cs typeface="Segoe UI" panose="020B0502040204020203" pitchFamily="34" charset="0"/>
              </a:rPr>
              <a:t>hực hiện các giao dịch thanh toán trực tuyến</a:t>
            </a:r>
            <a:r>
              <a:rPr lang="en-US" sz="2000">
                <a:solidFill>
                  <a:schemeClr val="accent5"/>
                </a:solidFill>
                <a:latin typeface="+mn-lt"/>
                <a:cs typeface="Segoe UI" panose="020B0502040204020203" pitchFamily="34" charset="0"/>
              </a:rPr>
              <a:t> </a:t>
            </a:r>
            <a:r>
              <a:rPr lang="vi-VN" sz="2000">
                <a:solidFill>
                  <a:schemeClr val="accent5"/>
                </a:solidFill>
                <a:latin typeface="+mn-lt"/>
                <a:cs typeface="Segoe UI" panose="020B0502040204020203" pitchFamily="34" charset="0"/>
              </a:rPr>
              <a:t>một cách dễ dàng, nhanh chóng, tiện lợi</a:t>
            </a:r>
            <a:r>
              <a:rPr lang="en-US" sz="2000">
                <a:solidFill>
                  <a:schemeClr val="accent5"/>
                </a:solidFill>
                <a:latin typeface="+mn-lt"/>
                <a:cs typeface="Segoe UI" panose="020B0502040204020203" pitchFamily="34" charset="0"/>
              </a:rPr>
              <a:t>.</a:t>
            </a:r>
          </a:p>
          <a:p>
            <a:pPr marL="0" indent="0">
              <a:spcBef>
                <a:spcPts val="600"/>
              </a:spcBef>
              <a:buNone/>
            </a:pPr>
            <a:r>
              <a:rPr lang="en-US" sz="2000">
                <a:solidFill>
                  <a:schemeClr val="accent5"/>
                </a:solidFill>
                <a:latin typeface="+mn-lt"/>
                <a:cs typeface="Segoe UI" panose="020B0502040204020203" pitchFamily="34" charset="0"/>
              </a:rPr>
              <a:t>Xác thực OTP, tra cứu thông tin qua hệ thống SMS</a:t>
            </a:r>
            <a:endParaRPr lang="en-US" sz="2000" dirty="0">
              <a:solidFill>
                <a:schemeClr val="accent5"/>
              </a:solidFill>
              <a:latin typeface="+mn-lt"/>
              <a:cs typeface="Segoe UI" panose="020B0502040204020203" pitchFamily="34" charset="0"/>
            </a:endParaRPr>
          </a:p>
        </p:txBody>
      </p:sp>
      <p:pic>
        <p:nvPicPr>
          <p:cNvPr id="23" name="Picture 22">
            <a:extLst>
              <a:ext uri="{FF2B5EF4-FFF2-40B4-BE49-F238E27FC236}">
                <a16:creationId xmlns:a16="http://schemas.microsoft.com/office/drawing/2014/main" id="{4A0B9C82-A979-4284-88C7-C9F9BAD32CEB}"/>
              </a:ext>
            </a:extLst>
          </p:cNvPr>
          <p:cNvPicPr>
            <a:picLocks noChangeAspect="1"/>
          </p:cNvPicPr>
          <p:nvPr/>
        </p:nvPicPr>
        <p:blipFill>
          <a:blip r:embed="rId6"/>
          <a:stretch>
            <a:fillRect/>
          </a:stretch>
        </p:blipFill>
        <p:spPr>
          <a:xfrm>
            <a:off x="1252630" y="2250280"/>
            <a:ext cx="1383161" cy="1402018"/>
          </a:xfrm>
          <a:prstGeom prst="rect">
            <a:avLst/>
          </a:prstGeom>
        </p:spPr>
      </p:pic>
      <p:pic>
        <p:nvPicPr>
          <p:cNvPr id="24" name="Picture 2" descr="C:\Users\Administrator\Desktop\rac\logo.png"/>
          <p:cNvPicPr>
            <a:picLocks noChangeAspect="1" noChangeArrowheads="1"/>
          </p:cNvPicPr>
          <p:nvPr/>
        </p:nvPicPr>
        <p:blipFill>
          <a:blip r:embed="rId7"/>
          <a:srcRect/>
          <a:stretch>
            <a:fillRect/>
          </a:stretch>
        </p:blipFill>
        <p:spPr bwMode="auto">
          <a:xfrm>
            <a:off x="10560307" y="4289517"/>
            <a:ext cx="1819275" cy="819150"/>
          </a:xfrm>
          <a:prstGeom prst="rect">
            <a:avLst/>
          </a:prstGeom>
          <a:noFill/>
        </p:spPr>
      </p:pic>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695" y="6220749"/>
            <a:ext cx="2584241" cy="14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067" y="8212817"/>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12" y="942112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ontent Placeholder 2"/>
          <p:cNvSpPr txBox="1"/>
          <p:nvPr/>
        </p:nvSpPr>
        <p:spPr>
          <a:xfrm>
            <a:off x="1550718" y="8568541"/>
            <a:ext cx="8433808" cy="1342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altLang="vi-VN" sz="2400" b="1" dirty="0" err="1">
                <a:solidFill>
                  <a:srgbClr val="0070C0"/>
                </a:solidFill>
                <a:latin typeface="Calibri (Body)"/>
                <a:cs typeface="Segoe UI" panose="020B0502040204020203" pitchFamily="34" charset="0"/>
              </a:rPr>
              <a:t>Tích</a:t>
            </a:r>
            <a:r>
              <a:rPr lang="en-US" altLang="vi-VN" sz="2400" b="1" dirty="0">
                <a:solidFill>
                  <a:srgbClr val="0070C0"/>
                </a:solidFill>
                <a:latin typeface="Calibri (Body)"/>
                <a:cs typeface="Segoe UI" panose="020B0502040204020203" pitchFamily="34" charset="0"/>
              </a:rPr>
              <a:t> </a:t>
            </a:r>
            <a:r>
              <a:rPr lang="en-US" altLang="vi-VN" sz="2400" b="1" dirty="0" err="1">
                <a:solidFill>
                  <a:srgbClr val="0070C0"/>
                </a:solidFill>
                <a:latin typeface="Calibri (Body)"/>
                <a:cs typeface="Segoe UI" panose="020B0502040204020203" pitchFamily="34" charset="0"/>
              </a:rPr>
              <a:t>hợp</a:t>
            </a:r>
            <a:r>
              <a:rPr lang="en-US" altLang="vi-VN" sz="2400" b="1" dirty="0">
                <a:solidFill>
                  <a:srgbClr val="0070C0"/>
                </a:solidFill>
                <a:latin typeface="Calibri (Body)"/>
                <a:cs typeface="Segoe UI" panose="020B0502040204020203" pitchFamily="34" charset="0"/>
              </a:rPr>
              <a:t> </a:t>
            </a:r>
            <a:r>
              <a:rPr lang="vi-VN" sz="2400" b="1" dirty="0">
                <a:solidFill>
                  <a:srgbClr val="0070C0"/>
                </a:solidFill>
                <a:latin typeface="Calibri (Body)"/>
                <a:cs typeface="Segoe UI" panose="020B0502040204020203" pitchFamily="34" charset="0"/>
              </a:rPr>
              <a:t>dịch vụ bưu chính công ích</a:t>
            </a:r>
            <a:r>
              <a:rPr lang="en-US" sz="2400" b="1" dirty="0">
                <a:solidFill>
                  <a:srgbClr val="0070C0"/>
                </a:solidFill>
                <a:latin typeface="Calibri (Body)"/>
                <a:cs typeface="Segoe UI" panose="020B0502040204020203" pitchFamily="34" charset="0"/>
              </a:rPr>
              <a:t> </a:t>
            </a:r>
            <a:r>
              <a:rPr lang="en-US" altLang="vi-VN" sz="2400" b="1" dirty="0">
                <a:solidFill>
                  <a:srgbClr val="0070C0"/>
                </a:solidFill>
                <a:latin typeface="Calibri (Body)"/>
                <a:cs typeface="Segoe UI" panose="020B0502040204020203" pitchFamily="34" charset="0"/>
              </a:rPr>
              <a:t>(</a:t>
            </a:r>
            <a:r>
              <a:rPr lang="en-US" altLang="vi-VN" sz="2400" b="1" dirty="0" err="1">
                <a:solidFill>
                  <a:srgbClr val="0070C0"/>
                </a:solidFill>
                <a:latin typeface="Calibri (Body)"/>
                <a:cs typeface="Segoe UI" panose="020B0502040204020203" pitchFamily="34" charset="0"/>
              </a:rPr>
              <a:t>Bưu</a:t>
            </a:r>
            <a:r>
              <a:rPr lang="en-US" altLang="vi-VN" sz="2400" b="1" dirty="0">
                <a:solidFill>
                  <a:srgbClr val="0070C0"/>
                </a:solidFill>
                <a:latin typeface="Calibri (Body)"/>
                <a:cs typeface="Segoe UI" panose="020B0502040204020203" pitchFamily="34" charset="0"/>
              </a:rPr>
              <a:t> </a:t>
            </a:r>
            <a:r>
              <a:rPr lang="en-US" altLang="vi-VN" sz="2400" b="1" dirty="0" err="1">
                <a:solidFill>
                  <a:srgbClr val="0070C0"/>
                </a:solidFill>
                <a:latin typeface="Calibri (Body)"/>
                <a:cs typeface="Segoe UI" panose="020B0502040204020203" pitchFamily="34" charset="0"/>
              </a:rPr>
              <a:t>điện</a:t>
            </a:r>
            <a:r>
              <a:rPr lang="en-US" altLang="vi-VN" sz="2400" b="1" dirty="0">
                <a:solidFill>
                  <a:srgbClr val="0070C0"/>
                </a:solidFill>
                <a:latin typeface="Calibri (Body)"/>
                <a:cs typeface="Segoe UI" panose="020B0502040204020203" pitchFamily="34" charset="0"/>
              </a:rPr>
              <a:t>)</a:t>
            </a:r>
          </a:p>
          <a:p>
            <a:pPr marL="0" indent="0">
              <a:spcBef>
                <a:spcPts val="600"/>
              </a:spcBef>
              <a:buNone/>
            </a:pPr>
            <a:r>
              <a:rPr lang="en-US" altLang="vi-VN" sz="2000" dirty="0" err="1">
                <a:solidFill>
                  <a:schemeClr val="accent5"/>
                </a:solidFill>
                <a:latin typeface="+mn-lt"/>
                <a:cs typeface="Segoe UI" panose="020B0502040204020203" pitchFamily="34" charset="0"/>
              </a:rPr>
              <a:t>Thực</a:t>
            </a:r>
            <a:r>
              <a:rPr lang="en-US" altLang="vi-VN" sz="2000" dirty="0">
                <a:solidFill>
                  <a:schemeClr val="accent5"/>
                </a:solidFill>
                <a:latin typeface="+mn-lt"/>
                <a:cs typeface="Segoe UI" panose="020B0502040204020203" pitchFamily="34" charset="0"/>
              </a:rPr>
              <a:t> </a:t>
            </a:r>
            <a:r>
              <a:rPr lang="en-US" altLang="vi-VN" sz="2000" dirty="0" err="1">
                <a:solidFill>
                  <a:schemeClr val="accent5"/>
                </a:solidFill>
                <a:latin typeface="+mn-lt"/>
                <a:cs typeface="Segoe UI" panose="020B0502040204020203" pitchFamily="34" charset="0"/>
              </a:rPr>
              <a:t>hiện</a:t>
            </a:r>
            <a:r>
              <a:rPr lang="en-US" altLang="vi-VN" sz="2000" dirty="0">
                <a:solidFill>
                  <a:schemeClr val="accent5"/>
                </a:solidFill>
                <a:latin typeface="+mn-lt"/>
                <a:cs typeface="Segoe UI" panose="020B0502040204020203" pitchFamily="34" charset="0"/>
              </a:rPr>
              <a:t> </a:t>
            </a:r>
            <a:r>
              <a:rPr lang="en-US" altLang="vi-VN" sz="2000" dirty="0" err="1">
                <a:solidFill>
                  <a:schemeClr val="accent5"/>
                </a:solidFill>
                <a:latin typeface="+mn-lt"/>
                <a:cs typeface="Segoe UI" panose="020B0502040204020203" pitchFamily="34" charset="0"/>
              </a:rPr>
              <a:t>theo</a:t>
            </a:r>
            <a:r>
              <a:rPr lang="en-US" altLang="vi-VN" sz="2000" dirty="0">
                <a:solidFill>
                  <a:schemeClr val="accent5"/>
                </a:solidFill>
                <a:latin typeface="+mn-lt"/>
                <a:cs typeface="Segoe UI" panose="020B0502040204020203" pitchFamily="34" charset="0"/>
              </a:rPr>
              <a:t> </a:t>
            </a:r>
            <a:r>
              <a:rPr lang="en-US" altLang="vi-VN" sz="2000" dirty="0" err="1">
                <a:solidFill>
                  <a:schemeClr val="accent5"/>
                </a:solidFill>
                <a:latin typeface="+mn-lt"/>
                <a:cs typeface="Segoe UI" panose="020B0502040204020203" pitchFamily="34" charset="0"/>
              </a:rPr>
              <a:t>quyết</a:t>
            </a:r>
            <a:r>
              <a:rPr lang="en-US" altLang="vi-VN" sz="2000" dirty="0">
                <a:solidFill>
                  <a:schemeClr val="accent5"/>
                </a:solidFill>
                <a:latin typeface="+mn-lt"/>
                <a:cs typeface="Segoe UI" panose="020B0502040204020203" pitchFamily="34" charset="0"/>
              </a:rPr>
              <a:t> </a:t>
            </a:r>
            <a:r>
              <a:rPr lang="en-US" altLang="vi-VN" sz="2000" dirty="0" err="1">
                <a:solidFill>
                  <a:schemeClr val="accent5"/>
                </a:solidFill>
                <a:latin typeface="+mn-lt"/>
                <a:cs typeface="Segoe UI" panose="020B0502040204020203" pitchFamily="34" charset="0"/>
              </a:rPr>
              <a:t>định</a:t>
            </a:r>
            <a:r>
              <a:rPr lang="en-US" altLang="vi-VN" sz="2000" dirty="0">
                <a:solidFill>
                  <a:schemeClr val="accent5"/>
                </a:solidFill>
                <a:latin typeface="+mn-lt"/>
                <a:cs typeface="Segoe UI" panose="020B0502040204020203" pitchFamily="34" charset="0"/>
              </a:rPr>
              <a:t> 45/2016/QĐ-</a:t>
            </a:r>
            <a:r>
              <a:rPr lang="en-US" altLang="vi-VN" sz="2000" dirty="0" err="1">
                <a:solidFill>
                  <a:schemeClr val="accent5"/>
                </a:solidFill>
                <a:latin typeface="+mn-lt"/>
                <a:cs typeface="Segoe UI" panose="020B0502040204020203" pitchFamily="34" charset="0"/>
              </a:rPr>
              <a:t>Tgg</a:t>
            </a:r>
            <a:r>
              <a:rPr lang="en-US" altLang="vi-VN" sz="2000" dirty="0">
                <a:solidFill>
                  <a:schemeClr val="accent5"/>
                </a:solidFill>
                <a:latin typeface="+mn-lt"/>
                <a:cs typeface="Segoe UI" panose="020B0502040204020203" pitchFamily="34" charset="0"/>
              </a:rPr>
              <a:t> </a:t>
            </a:r>
            <a:r>
              <a:rPr lang="vi-VN" sz="2000" dirty="0">
                <a:solidFill>
                  <a:schemeClr val="accent5"/>
                </a:solidFill>
                <a:latin typeface="+mn-lt"/>
                <a:cs typeface="Segoe UI" panose="020B0502040204020203" pitchFamily="34" charset="0"/>
              </a:rPr>
              <a:t>về việc tiếp nhận hồ sơ, trả kết quả giải quyết thủ tục hành chính qua dịch vụ bưu chính công ích</a:t>
            </a:r>
            <a:endParaRPr lang="en-US" altLang="vi-VN" sz="2000" dirty="0">
              <a:solidFill>
                <a:schemeClr val="accent5"/>
              </a:solidFill>
              <a:latin typeface="+mn-lt"/>
              <a:cs typeface="Segoe UI" panose="020B0502040204020203" pitchFamily="34" charset="0"/>
            </a:endParaRPr>
          </a:p>
        </p:txBody>
      </p:sp>
      <p:pic>
        <p:nvPicPr>
          <p:cNvPr id="3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6476" y="8795526"/>
            <a:ext cx="273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10</a:t>
            </a:fld>
            <a:endParaRPr lang="en-US">
              <a:cs typeface="Segoe UI" panose="020B0502040204020203" pitchFamily="34" charset="0"/>
            </a:endParaRPr>
          </a:p>
        </p:txBody>
      </p:sp>
      <p:grpSp>
        <p:nvGrpSpPr>
          <p:cNvPr id="31" name="Group 34"/>
          <p:cNvGrpSpPr>
            <a:grpSpLocks/>
          </p:cNvGrpSpPr>
          <p:nvPr/>
        </p:nvGrpSpPr>
        <p:grpSpPr bwMode="auto">
          <a:xfrm>
            <a:off x="0" y="9776864"/>
            <a:ext cx="18288000" cy="484714"/>
            <a:chOff x="0" y="4638675"/>
            <a:chExt cx="9144000" cy="495300"/>
          </a:xfrm>
        </p:grpSpPr>
        <p:sp>
          <p:nvSpPr>
            <p:cNvPr id="32"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33"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34" name="Rectangle 33"/>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4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379" y="3032492"/>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233" y="4200633"/>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ontent Placeholder 2"/>
          <p:cNvSpPr txBox="1"/>
          <p:nvPr/>
        </p:nvSpPr>
        <p:spPr>
          <a:xfrm>
            <a:off x="3688439" y="2518328"/>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a:solidFill>
                  <a:srgbClr val="0070C0"/>
                </a:solidFill>
                <a:latin typeface="Calibri (Body)"/>
                <a:cs typeface="Segoe UI" panose="020B0502040204020203" pitchFamily="34" charset="0"/>
              </a:rPr>
              <a:t>Đa</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môi</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trường</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hiển</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thị</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sz="2000" dirty="0" err="1">
                <a:solidFill>
                  <a:schemeClr val="accent5"/>
                </a:solidFill>
                <a:latin typeface="+mn-lt"/>
                <a:cs typeface="Segoe UI" panose="020B0502040204020203" pitchFamily="34" charset="0"/>
              </a:rPr>
              <a:t>Tùy</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vào</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các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thiết</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bị</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có</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độ</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phân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giải</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khác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nhau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sẽ</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hiển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thị</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các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giao</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diện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khác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nhau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cá</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nhân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hóa</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giao</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diện</a:t>
            </a:r>
            <a:r>
              <a:rPr lang="en-US" sz="2000" dirty="0">
                <a:solidFill>
                  <a:schemeClr val="accent5"/>
                </a:solidFill>
                <a:latin typeface="+mn-lt"/>
                <a:cs typeface="Segoe UI" panose="020B0502040204020203" pitchFamily="34" charset="0"/>
              </a:rPr>
              <a:t>.</a:t>
            </a:r>
          </a:p>
        </p:txBody>
      </p:sp>
      <p:pic>
        <p:nvPicPr>
          <p:cNvPr id="30" name="Picture 29" descr="A close up of a computer&#10;&#10;Description generated with high confidence">
            <a:extLst>
              <a:ext uri="{FF2B5EF4-FFF2-40B4-BE49-F238E27FC236}">
                <a16:creationId xmlns:a16="http://schemas.microsoft.com/office/drawing/2014/main" id="{F9767469-646C-4C64-84D8-2A686B8BE93A}"/>
              </a:ext>
            </a:extLst>
          </p:cNvPr>
          <p:cNvPicPr>
            <a:picLocks noChangeAspect="1"/>
          </p:cNvPicPr>
          <p:nvPr/>
        </p:nvPicPr>
        <p:blipFill>
          <a:blip r:embed="rId6"/>
          <a:stretch>
            <a:fillRect/>
          </a:stretch>
        </p:blipFill>
        <p:spPr>
          <a:xfrm>
            <a:off x="880127" y="2252780"/>
            <a:ext cx="2604998" cy="1673264"/>
          </a:xfrm>
          <a:prstGeom prst="rect">
            <a:avLst/>
          </a:prstGeom>
        </p:spPr>
      </p:pic>
      <p:pic>
        <p:nvPicPr>
          <p:cNvPr id="32"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580" y="6148596"/>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119" y="7876725"/>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ontent Placeholder 2"/>
          <p:cNvSpPr txBox="1"/>
          <p:nvPr/>
        </p:nvSpPr>
        <p:spPr>
          <a:xfrm>
            <a:off x="3661196" y="5039979"/>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a:solidFill>
                  <a:srgbClr val="0070C0"/>
                </a:solidFill>
                <a:latin typeface="Calibri (Body)"/>
                <a:cs typeface="Segoe UI" panose="020B0502040204020203" pitchFamily="34" charset="0"/>
              </a:rPr>
              <a:t>Cloud</a:t>
            </a:r>
          </a:p>
          <a:p>
            <a:pPr marL="0" indent="0">
              <a:spcBef>
                <a:spcPts val="600"/>
              </a:spcBef>
              <a:buNone/>
            </a:pPr>
            <a:r>
              <a:rPr lang="vi-VN" sz="2000" dirty="0">
                <a:solidFill>
                  <a:schemeClr val="accent5"/>
                </a:solidFill>
                <a:latin typeface="+mn-lt"/>
                <a:cs typeface="Segoe UI" panose="020B0502040204020203" pitchFamily="34" charset="0"/>
              </a:rPr>
              <a:t>Triển khai trên máy chủ điện toán đám mây (Cloud Computing). Hệ thống sẵn sàng cho việc triển khai phần mềm như một dịch vụ (SaaS).</a:t>
            </a:r>
            <a:endParaRPr lang="en-US" sz="2000" dirty="0">
              <a:solidFill>
                <a:schemeClr val="accent5"/>
              </a:solidFill>
              <a:latin typeface="+mn-lt"/>
              <a:cs typeface="Segoe UI" panose="020B0502040204020203" pitchFamily="34" charset="0"/>
            </a:endParaRPr>
          </a:p>
        </p:txBody>
      </p:sp>
      <p:sp>
        <p:nvSpPr>
          <p:cNvPr id="35" name="Content Placeholder 2"/>
          <p:cNvSpPr txBox="1"/>
          <p:nvPr/>
        </p:nvSpPr>
        <p:spPr>
          <a:xfrm>
            <a:off x="3487334" y="7750231"/>
            <a:ext cx="8433808" cy="1883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a:solidFill>
                  <a:srgbClr val="0070C0"/>
                </a:solidFill>
                <a:latin typeface="Calibri (Body)"/>
                <a:cs typeface="Segoe UI" panose="020B0502040204020203" pitchFamily="34" charset="0"/>
              </a:rPr>
              <a:t>Bảo</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mật</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mã</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hóa</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dữ</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liệu</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sz="2000" dirty="0" err="1">
                <a:solidFill>
                  <a:schemeClr val="accent5"/>
                </a:solidFill>
                <a:latin typeface="+mn-lt"/>
                <a:cs typeface="Segoe UI" panose="020B0502040204020203" pitchFamily="34" charset="0"/>
              </a:rPr>
              <a:t>Hệ</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thống</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và</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dữ</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liệu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được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đặt</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tại</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Trung</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tâm</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dữ</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liệu</a:t>
            </a:r>
            <a:r>
              <a:rPr lang="en-US" sz="2000" dirty="0">
                <a:solidFill>
                  <a:schemeClr val="accent5"/>
                </a:solidFill>
                <a:latin typeface="+mn-lt"/>
                <a:cs typeface="Segoe UI" panose="020B0502040204020203" pitchFamily="34" charset="0"/>
              </a:rPr>
              <a:t> (Data Center) </a:t>
            </a:r>
            <a:r>
              <a:rPr lang="en-US" sz="2000" dirty="0" err="1">
                <a:solidFill>
                  <a:schemeClr val="accent5"/>
                </a:solidFill>
                <a:latin typeface="+mn-lt"/>
                <a:cs typeface="Segoe UI" panose="020B0502040204020203" pitchFamily="34" charset="0"/>
              </a:rPr>
              <a:t>đạt</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tiêu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chuẩn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quốc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tế</a:t>
            </a:r>
            <a:r>
              <a:rPr lang="en-US" sz="2000" dirty="0">
                <a:solidFill>
                  <a:schemeClr val="accent5"/>
                </a:solidFill>
                <a:latin typeface="+mn-lt"/>
                <a:cs typeface="Segoe UI" panose="020B0502040204020203" pitchFamily="34" charset="0"/>
              </a:rPr>
              <a:t> Tier 3. </a:t>
            </a:r>
            <a:r>
              <a:rPr lang="vi-VN" sz="2000" dirty="0">
                <a:solidFill>
                  <a:schemeClr val="accent5"/>
                </a:solidFill>
                <a:latin typeface="+mn-lt"/>
                <a:cs typeface="Segoe UI" panose="020B0502040204020203" pitchFamily="34" charset="0"/>
              </a:rPr>
              <a:t>Phân quyền đến từng người dùng, truy vết được mọi </a:t>
            </a:r>
            <a:r>
              <a:rPr lang="en-US" sz="2000" dirty="0" err="1">
                <a:solidFill>
                  <a:schemeClr val="accent5"/>
                </a:solidFill>
                <a:latin typeface="+mn-lt"/>
                <a:cs typeface="Segoe UI" panose="020B0502040204020203" pitchFamily="34" charset="0"/>
              </a:rPr>
              <a:t>thao</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tác</a:t>
            </a:r>
            <a:r>
              <a:rPr lang="en-US" sz="2000" dirty="0">
                <a:solidFill>
                  <a:schemeClr val="accent5"/>
                </a:solidFill>
                <a:latin typeface="+mn-lt"/>
                <a:cs typeface="Segoe UI" panose="020B0502040204020203" pitchFamily="34" charset="0"/>
              </a:rPr>
              <a:t> </a:t>
            </a:r>
            <a:r>
              <a:rPr lang="vi-VN" sz="2000" dirty="0">
                <a:solidFill>
                  <a:schemeClr val="accent5"/>
                </a:solidFill>
                <a:latin typeface="+mn-lt"/>
                <a:cs typeface="Segoe UI" panose="020B0502040204020203" pitchFamily="34" charset="0"/>
              </a:rPr>
              <a:t>của người</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dùng</a:t>
            </a:r>
            <a:endParaRPr lang="en-US" sz="2000" dirty="0">
              <a:solidFill>
                <a:schemeClr val="accent5"/>
              </a:solidFill>
              <a:latin typeface="+mn-lt"/>
              <a:cs typeface="Segoe UI" panose="020B0502040204020203" pitchFamily="34" charset="0"/>
            </a:endParaRPr>
          </a:p>
        </p:txBody>
      </p:sp>
      <p:pic>
        <p:nvPicPr>
          <p:cNvPr id="3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1463" y="7953248"/>
            <a:ext cx="2019703" cy="112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831" y="4981059"/>
            <a:ext cx="2307940" cy="1741960"/>
          </a:xfrm>
          <a:prstGeom prst="rect">
            <a:avLst/>
          </a:prstGeom>
        </p:spPr>
      </p:pic>
      <p:sp>
        <p:nvSpPr>
          <p:cNvPr id="1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11</a:t>
            </a:fld>
            <a:endParaRPr lang="en-US">
              <a:cs typeface="Segoe UI" panose="020B0502040204020203" pitchFamily="34" charset="0"/>
            </a:endParaRPr>
          </a:p>
        </p:txBody>
      </p:sp>
      <p:grpSp>
        <p:nvGrpSpPr>
          <p:cNvPr id="17" name="Group 34"/>
          <p:cNvGrpSpPr>
            <a:grpSpLocks/>
          </p:cNvGrpSpPr>
          <p:nvPr/>
        </p:nvGrpSpPr>
        <p:grpSpPr bwMode="auto">
          <a:xfrm>
            <a:off x="0" y="9776864"/>
            <a:ext cx="18288000" cy="484714"/>
            <a:chOff x="0" y="4638675"/>
            <a:chExt cx="9144000" cy="495300"/>
          </a:xfrm>
        </p:grpSpPr>
        <p:sp>
          <p:nvSpPr>
            <p:cNvPr id="1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2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21" name="Rectangle 2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942"/>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122302" y="2068848"/>
            <a:ext cx="562846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03</a:t>
            </a:r>
            <a:endParaRPr lang="zh-CN" altLang="en-US" sz="39803" dirty="0"/>
          </a:p>
        </p:txBody>
      </p:sp>
      <p:sp>
        <p:nvSpPr>
          <p:cNvPr id="9" name="文本框 8"/>
          <p:cNvSpPr txBox="1">
            <a:spLocks noChangeArrowheads="1"/>
          </p:cNvSpPr>
          <p:nvPr/>
        </p:nvSpPr>
        <p:spPr bwMode="auto">
          <a:xfrm>
            <a:off x="7351776" y="4359998"/>
            <a:ext cx="1088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CÁC TÍNH NĂNG ƯU VIỆT</a:t>
            </a: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390481155"/>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a:cs typeface="Segoe UI" panose="020B0502040204020203" pitchFamily="34" charset="0"/>
              </a:rPr>
              <a:t>TÍNH NĂNG ƯU VIỆT – ĐỐI VỚI NGƯỜI DÂN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13</a:t>
            </a:fld>
            <a:endParaRPr lang="en-US">
              <a:cs typeface="Segoe UI" panose="020B0502040204020203" pitchFamily="34" charset="0"/>
            </a:endParaRPr>
          </a:p>
        </p:txBody>
      </p:sp>
      <p:grpSp>
        <p:nvGrpSpPr>
          <p:cNvPr id="77" name="Group 34"/>
          <p:cNvGrpSpPr>
            <a:grpSpLocks/>
          </p:cNvGrpSpPr>
          <p:nvPr/>
        </p:nvGrpSpPr>
        <p:grpSpPr bwMode="auto">
          <a:xfrm>
            <a:off x="0" y="9776864"/>
            <a:ext cx="18288000" cy="484714"/>
            <a:chOff x="0" y="4638675"/>
            <a:chExt cx="9144000" cy="495300"/>
          </a:xfrm>
        </p:grpSpPr>
        <p:sp>
          <p:nvSpPr>
            <p:cNvPr id="7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7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80" name="Rectangle 7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6" name="Rectangle: Rounded Corners 167">
            <a:extLst>
              <a:ext uri="{FF2B5EF4-FFF2-40B4-BE49-F238E27FC236}">
                <a16:creationId xmlns:a16="http://schemas.microsoft.com/office/drawing/2014/main" id="{E9428694-8F5C-42EF-B9F0-03F5FBE5FDFA}"/>
              </a:ext>
            </a:extLst>
          </p:cNvPr>
          <p:cNvSpPr/>
          <p:nvPr/>
        </p:nvSpPr>
        <p:spPr>
          <a:xfrm>
            <a:off x="9685435" y="1975153"/>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436E2141-4EA0-443F-B8EE-DB57ED4EAFED}"/>
              </a:ext>
            </a:extLst>
          </p:cNvPr>
          <p:cNvSpPr/>
          <p:nvPr/>
        </p:nvSpPr>
        <p:spPr>
          <a:xfrm>
            <a:off x="7742569" y="1975157"/>
            <a:ext cx="1507358" cy="1507358"/>
          </a:xfrm>
          <a:prstGeom prst="ellipse">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8" name="Group 117">
            <a:extLst>
              <a:ext uri="{FF2B5EF4-FFF2-40B4-BE49-F238E27FC236}">
                <a16:creationId xmlns:a16="http://schemas.microsoft.com/office/drawing/2014/main" id="{63304A9C-32D8-4E1C-913F-90FFE87444DF}"/>
              </a:ext>
            </a:extLst>
          </p:cNvPr>
          <p:cNvGrpSpPr/>
          <p:nvPr/>
        </p:nvGrpSpPr>
        <p:grpSpPr>
          <a:xfrm>
            <a:off x="10390442" y="2157550"/>
            <a:ext cx="5607789" cy="699893"/>
            <a:chOff x="332936" y="2832716"/>
            <a:chExt cx="2926080" cy="492383"/>
          </a:xfrm>
        </p:grpSpPr>
        <p:sp>
          <p:nvSpPr>
            <p:cNvPr id="166" name="TextBox 165">
              <a:extLst>
                <a:ext uri="{FF2B5EF4-FFF2-40B4-BE49-F238E27FC236}">
                  <a16:creationId xmlns:a16="http://schemas.microsoft.com/office/drawing/2014/main" id="{9633FA3E-E5EB-45A0-8D31-C37AC193DEA6}"/>
                </a:ext>
              </a:extLst>
            </p:cNvPr>
            <p:cNvSpPr txBox="1"/>
            <p:nvPr/>
          </p:nvSpPr>
          <p:spPr>
            <a:xfrm>
              <a:off x="332936" y="2832716"/>
              <a:ext cx="2926080" cy="313961"/>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a:ln>
                    <a:noFill/>
                  </a:ln>
                  <a:solidFill>
                    <a:prstClr val="white"/>
                  </a:solidFill>
                  <a:effectLst/>
                  <a:uLnTx/>
                  <a:uFillTx/>
                </a:rPr>
                <a:t>Tiện</a:t>
              </a:r>
              <a:r>
                <a:rPr kumimoji="0" lang="en-US" sz="2300" b="1" i="0" u="none" strike="noStrike" kern="0" cap="none" spc="0" normalizeH="0" noProof="1">
                  <a:ln>
                    <a:noFill/>
                  </a:ln>
                  <a:solidFill>
                    <a:prstClr val="white"/>
                  </a:solidFill>
                  <a:effectLst/>
                  <a:uLnTx/>
                  <a:uFillTx/>
                </a:rPr>
                <a:t> ích</a:t>
              </a:r>
              <a:endParaRPr kumimoji="0" lang="en-US" sz="2300" b="1" i="0" u="none" strike="noStrike" kern="0" cap="none" spc="0" normalizeH="0" baseline="0" noProof="1">
                <a:ln>
                  <a:noFill/>
                </a:ln>
                <a:solidFill>
                  <a:prstClr val="white"/>
                </a:solidFill>
                <a:effectLst/>
                <a:uLnTx/>
                <a:uFillTx/>
              </a:endParaRPr>
            </a:p>
          </p:txBody>
        </p:sp>
        <p:sp>
          <p:nvSpPr>
            <p:cNvPr id="167" name="TextBox 166">
              <a:extLst>
                <a:ext uri="{FF2B5EF4-FFF2-40B4-BE49-F238E27FC236}">
                  <a16:creationId xmlns:a16="http://schemas.microsoft.com/office/drawing/2014/main" id="{2C4C8402-7702-47DE-A3DD-B20C3AFC11BE}"/>
                </a:ext>
              </a:extLst>
            </p:cNvPr>
            <p:cNvSpPr txBox="1"/>
            <p:nvPr/>
          </p:nvSpPr>
          <p:spPr>
            <a:xfrm>
              <a:off x="332936" y="3086922"/>
              <a:ext cx="2926080" cy="238177"/>
            </a:xfrm>
            <a:prstGeom prst="rect">
              <a:avLst/>
            </a:prstGeom>
            <a:noFill/>
          </p:spPr>
          <p:txBody>
            <a:bodyPr wrap="square" lIns="0" rIns="0" rtlCol="0" anchor="t">
              <a:spAutoFit/>
            </a:bodyPr>
            <a:lstStyle/>
            <a:p>
              <a:pPr lvl="0" algn="just" defTabSz="914400"/>
              <a:r>
                <a:rPr lang="vi-VN" sz="1600" kern="0" noProof="1">
                  <a:solidFill>
                    <a:prstClr val="white"/>
                  </a:solidFill>
                </a:rPr>
                <a:t>Quản lý thông tin các hồ sơ điện tử đã nộp</a:t>
              </a:r>
              <a:r>
                <a:rPr lang="vi-VN" sz="825" kern="0" noProof="1">
                  <a:solidFill>
                    <a:prstClr val="white"/>
                  </a:solidFill>
                </a:rPr>
                <a:t>.</a:t>
              </a:r>
            </a:p>
          </p:txBody>
        </p:sp>
      </p:grpSp>
      <p:grpSp>
        <p:nvGrpSpPr>
          <p:cNvPr id="119" name="Group 118">
            <a:extLst>
              <a:ext uri="{FF2B5EF4-FFF2-40B4-BE49-F238E27FC236}">
                <a16:creationId xmlns:a16="http://schemas.microsoft.com/office/drawing/2014/main" id="{A464A315-E0D9-4C4C-8CCC-637631F32347}"/>
              </a:ext>
            </a:extLst>
          </p:cNvPr>
          <p:cNvGrpSpPr/>
          <p:nvPr/>
        </p:nvGrpSpPr>
        <p:grpSpPr>
          <a:xfrm>
            <a:off x="16395827" y="2481116"/>
            <a:ext cx="495173" cy="495175"/>
            <a:chOff x="1385940" y="5416902"/>
            <a:chExt cx="348362" cy="348362"/>
          </a:xfrm>
        </p:grpSpPr>
        <p:sp>
          <p:nvSpPr>
            <p:cNvPr id="164" name="Oval 163">
              <a:extLst>
                <a:ext uri="{FF2B5EF4-FFF2-40B4-BE49-F238E27FC236}">
                  <a16:creationId xmlns:a16="http://schemas.microsoft.com/office/drawing/2014/main" id="{56F69C94-56A0-4C09-8F1C-56827782131A}"/>
                </a:ext>
              </a:extLst>
            </p:cNvPr>
            <p:cNvSpPr/>
            <p:nvPr/>
          </p:nvSpPr>
          <p:spPr>
            <a:xfrm>
              <a:off x="1412977" y="5443939"/>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Freeform: Shape 172">
              <a:extLst>
                <a:ext uri="{FF2B5EF4-FFF2-40B4-BE49-F238E27FC236}">
                  <a16:creationId xmlns:a16="http://schemas.microsoft.com/office/drawing/2014/main" id="{FCBF66AB-0F3F-4431-9773-3680129E231C}"/>
                </a:ext>
              </a:extLst>
            </p:cNvPr>
            <p:cNvSpPr/>
            <p:nvPr/>
          </p:nvSpPr>
          <p:spPr>
            <a:xfrm>
              <a:off x="1385940" y="5416902"/>
              <a:ext cx="348362" cy="348362"/>
            </a:xfrm>
            <a:custGeom>
              <a:avLst/>
              <a:gdLst>
                <a:gd name="connsiteX0" fmla="*/ 180092 w 348362"/>
                <a:gd name="connsiteY0" fmla="*/ 125733 h 348362"/>
                <a:gd name="connsiteX1" fmla="*/ 180092 w 348362"/>
                <a:gd name="connsiteY1" fmla="*/ 192411 h 348362"/>
                <a:gd name="connsiteX2" fmla="*/ 134410 w 348362"/>
                <a:gd name="connsiteY2" fmla="*/ 192411 h 348362"/>
                <a:gd name="connsiteX3" fmla="*/ 145224 w 348362"/>
                <a:gd name="connsiteY3" fmla="*/ 179317 h 348362"/>
                <a:gd name="connsiteX4" fmla="*/ 155731 w 348362"/>
                <a:gd name="connsiteY4" fmla="*/ 165100 h 348362"/>
                <a:gd name="connsiteX5" fmla="*/ 166999 w 348362"/>
                <a:gd name="connsiteY5" fmla="*/ 147889 h 348362"/>
                <a:gd name="connsiteX6" fmla="*/ 180092 w 348362"/>
                <a:gd name="connsiteY6" fmla="*/ 125733 h 348362"/>
                <a:gd name="connsiteX7" fmla="*/ 178721 w 348362"/>
                <a:gd name="connsiteY7" fmla="*/ 91929 h 348362"/>
                <a:gd name="connsiteX8" fmla="*/ 165101 w 348362"/>
                <a:gd name="connsiteY8" fmla="*/ 117130 h 348362"/>
                <a:gd name="connsiteX9" fmla="*/ 148421 w 348362"/>
                <a:gd name="connsiteY9" fmla="*/ 143321 h 348362"/>
                <a:gd name="connsiteX10" fmla="*/ 129232 w 348362"/>
                <a:gd name="connsiteY10" fmla="*/ 169283 h 348362"/>
                <a:gd name="connsiteX11" fmla="*/ 108370 w 348362"/>
                <a:gd name="connsiteY11" fmla="*/ 193649 h 348362"/>
                <a:gd name="connsiteX12" fmla="*/ 108370 w 348362"/>
                <a:gd name="connsiteY12" fmla="*/ 214507 h 348362"/>
                <a:gd name="connsiteX13" fmla="*/ 180093 w 348362"/>
                <a:gd name="connsiteY13" fmla="*/ 214507 h 348362"/>
                <a:gd name="connsiteX14" fmla="*/ 180093 w 348362"/>
                <a:gd name="connsiteY14" fmla="*/ 247247 h 348362"/>
                <a:gd name="connsiteX15" fmla="*/ 206435 w 348362"/>
                <a:gd name="connsiteY15" fmla="*/ 247247 h 348362"/>
                <a:gd name="connsiteX16" fmla="*/ 206435 w 348362"/>
                <a:gd name="connsiteY16" fmla="*/ 214507 h 348362"/>
                <a:gd name="connsiteX17" fmla="*/ 227298 w 348362"/>
                <a:gd name="connsiteY17" fmla="*/ 214507 h 348362"/>
                <a:gd name="connsiteX18" fmla="*/ 227298 w 348362"/>
                <a:gd name="connsiteY18" fmla="*/ 192429 h 348362"/>
                <a:gd name="connsiteX19" fmla="*/ 206435 w 348362"/>
                <a:gd name="connsiteY19" fmla="*/ 192429 h 348362"/>
                <a:gd name="connsiteX20" fmla="*/ 206435 w 348362"/>
                <a:gd name="connsiteY20" fmla="*/ 91929 h 348362"/>
                <a:gd name="connsiteX21" fmla="*/ 174186 w 348362"/>
                <a:gd name="connsiteY21" fmla="*/ 0 h 348362"/>
                <a:gd name="connsiteX22" fmla="*/ 174337 w 348362"/>
                <a:gd name="connsiteY22" fmla="*/ 0 h 348362"/>
                <a:gd name="connsiteX23" fmla="*/ 348362 w 348362"/>
                <a:gd name="connsiteY23" fmla="*/ 174181 h 348362"/>
                <a:gd name="connsiteX24" fmla="*/ 348362 w 348362"/>
                <a:gd name="connsiteY24" fmla="*/ 174186 h 348362"/>
                <a:gd name="connsiteX25" fmla="*/ 174176 w 348362"/>
                <a:gd name="connsiteY25" fmla="*/ 348362 h 348362"/>
                <a:gd name="connsiteX26" fmla="*/ 0 w 348362"/>
                <a:gd name="connsiteY26" fmla="*/ 174176 h 348362"/>
                <a:gd name="connsiteX27" fmla="*/ 174186 w 348362"/>
                <a:gd name="connsiteY27" fmla="*/ 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362" h="348362">
                  <a:moveTo>
                    <a:pt x="180092" y="125733"/>
                  </a:moveTo>
                  <a:lnTo>
                    <a:pt x="180092" y="192411"/>
                  </a:lnTo>
                  <a:lnTo>
                    <a:pt x="134410" y="192411"/>
                  </a:lnTo>
                  <a:cubicBezTo>
                    <a:pt x="138174" y="188032"/>
                    <a:pt x="141779" y="183668"/>
                    <a:pt x="145224" y="179317"/>
                  </a:cubicBezTo>
                  <a:cubicBezTo>
                    <a:pt x="148670" y="174966"/>
                    <a:pt x="152172" y="170228"/>
                    <a:pt x="155731" y="165100"/>
                  </a:cubicBezTo>
                  <a:cubicBezTo>
                    <a:pt x="159290" y="159970"/>
                    <a:pt x="163046" y="154233"/>
                    <a:pt x="166999" y="147889"/>
                  </a:cubicBezTo>
                  <a:cubicBezTo>
                    <a:pt x="170952" y="141545"/>
                    <a:pt x="175317" y="134159"/>
                    <a:pt x="180092" y="125733"/>
                  </a:cubicBezTo>
                  <a:close/>
                  <a:moveTo>
                    <a:pt x="178721" y="91929"/>
                  </a:moveTo>
                  <a:cubicBezTo>
                    <a:pt x="174771" y="100050"/>
                    <a:pt x="170231" y="108449"/>
                    <a:pt x="165101" y="117130"/>
                  </a:cubicBezTo>
                  <a:cubicBezTo>
                    <a:pt x="159970" y="125810"/>
                    <a:pt x="154410" y="134540"/>
                    <a:pt x="148421" y="143321"/>
                  </a:cubicBezTo>
                  <a:cubicBezTo>
                    <a:pt x="142431" y="152102"/>
                    <a:pt x="136035" y="160756"/>
                    <a:pt x="129232" y="169283"/>
                  </a:cubicBezTo>
                  <a:cubicBezTo>
                    <a:pt x="122430" y="177810"/>
                    <a:pt x="115475" y="185932"/>
                    <a:pt x="108370" y="193649"/>
                  </a:cubicBezTo>
                  <a:lnTo>
                    <a:pt x="108370" y="214507"/>
                  </a:lnTo>
                  <a:lnTo>
                    <a:pt x="180093" y="214507"/>
                  </a:lnTo>
                  <a:lnTo>
                    <a:pt x="180093" y="247247"/>
                  </a:lnTo>
                  <a:lnTo>
                    <a:pt x="206435" y="247247"/>
                  </a:lnTo>
                  <a:lnTo>
                    <a:pt x="206435" y="214507"/>
                  </a:lnTo>
                  <a:lnTo>
                    <a:pt x="227298" y="214507"/>
                  </a:lnTo>
                  <a:lnTo>
                    <a:pt x="227298" y="192429"/>
                  </a:lnTo>
                  <a:lnTo>
                    <a:pt x="206435" y="192429"/>
                  </a:lnTo>
                  <a:lnTo>
                    <a:pt x="206435" y="91929"/>
                  </a:lnTo>
                  <a:close/>
                  <a:moveTo>
                    <a:pt x="174186" y="0"/>
                  </a:moveTo>
                  <a:cubicBezTo>
                    <a:pt x="174236" y="0"/>
                    <a:pt x="174287" y="0"/>
                    <a:pt x="174337" y="0"/>
                  </a:cubicBezTo>
                  <a:cubicBezTo>
                    <a:pt x="270491" y="43"/>
                    <a:pt x="348405" y="78026"/>
                    <a:pt x="348362" y="174181"/>
                  </a:cubicBezTo>
                  <a:cubicBezTo>
                    <a:pt x="348362" y="174182"/>
                    <a:pt x="348362" y="174184"/>
                    <a:pt x="348362" y="174186"/>
                  </a:cubicBezTo>
                  <a:cubicBezTo>
                    <a:pt x="348359" y="270383"/>
                    <a:pt x="270374" y="348364"/>
                    <a:pt x="174176" y="348362"/>
                  </a:cubicBezTo>
                  <a:cubicBezTo>
                    <a:pt x="77979" y="348359"/>
                    <a:pt x="-3" y="270374"/>
                    <a:pt x="0" y="174176"/>
                  </a:cubicBezTo>
                  <a:cubicBezTo>
                    <a:pt x="3" y="77979"/>
                    <a:pt x="77988" y="-3"/>
                    <a:pt x="174186" y="0"/>
                  </a:cubicBezTo>
                  <a:close/>
                </a:path>
              </a:pathLst>
            </a:custGeom>
            <a:solidFill>
              <a:srgbClr val="A2B969"/>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120" name="Rectangle: Rounded Corners 181">
            <a:extLst>
              <a:ext uri="{FF2B5EF4-FFF2-40B4-BE49-F238E27FC236}">
                <a16:creationId xmlns:a16="http://schemas.microsoft.com/office/drawing/2014/main" id="{D3BB06E8-A6B8-4559-B879-9BF726DFAACF}"/>
              </a:ext>
            </a:extLst>
          </p:cNvPr>
          <p:cNvSpPr/>
          <p:nvPr/>
        </p:nvSpPr>
        <p:spPr>
          <a:xfrm>
            <a:off x="7349658" y="3876657"/>
            <a:ext cx="6914000" cy="1507359"/>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C8CE5E92-C4C2-4B99-AB59-1BDF87351A5F}"/>
              </a:ext>
            </a:extLst>
          </p:cNvPr>
          <p:cNvSpPr/>
          <p:nvPr/>
        </p:nvSpPr>
        <p:spPr>
          <a:xfrm>
            <a:off x="5406791" y="3876655"/>
            <a:ext cx="1507358" cy="1507358"/>
          </a:xfrm>
          <a:prstGeom prst="ellipse">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2" name="Group 121">
            <a:extLst>
              <a:ext uri="{FF2B5EF4-FFF2-40B4-BE49-F238E27FC236}">
                <a16:creationId xmlns:a16="http://schemas.microsoft.com/office/drawing/2014/main" id="{3A98F201-4DFA-41B1-A946-493286461CE7}"/>
              </a:ext>
            </a:extLst>
          </p:cNvPr>
          <p:cNvGrpSpPr/>
          <p:nvPr/>
        </p:nvGrpSpPr>
        <p:grpSpPr>
          <a:xfrm>
            <a:off x="8166520" y="4020591"/>
            <a:ext cx="5607789" cy="1230432"/>
            <a:chOff x="332936" y="2805913"/>
            <a:chExt cx="2926080" cy="865624"/>
          </a:xfrm>
        </p:grpSpPr>
        <p:sp>
          <p:nvSpPr>
            <p:cNvPr id="160" name="TextBox 159">
              <a:extLst>
                <a:ext uri="{FF2B5EF4-FFF2-40B4-BE49-F238E27FC236}">
                  <a16:creationId xmlns:a16="http://schemas.microsoft.com/office/drawing/2014/main" id="{5AF232BC-3CF6-4251-97D8-1C6A81127FEA}"/>
                </a:ext>
              </a:extLst>
            </p:cNvPr>
            <p:cNvSpPr txBox="1"/>
            <p:nvPr/>
          </p:nvSpPr>
          <p:spPr>
            <a:xfrm>
              <a:off x="332936" y="2805913"/>
              <a:ext cx="2926080" cy="31396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a:ln>
                    <a:noFill/>
                  </a:ln>
                  <a:solidFill>
                    <a:prstClr val="white"/>
                  </a:solidFill>
                  <a:effectLst/>
                  <a:uLnTx/>
                  <a:uFillTx/>
                </a:rPr>
                <a:t>Dịch</a:t>
              </a:r>
              <a:r>
                <a:rPr kumimoji="0" lang="en-US" sz="2300" b="1" i="0" u="none" strike="noStrike" kern="0" cap="none" spc="0" normalizeH="0" noProof="1">
                  <a:ln>
                    <a:noFill/>
                  </a:ln>
                  <a:solidFill>
                    <a:prstClr val="white"/>
                  </a:solidFill>
                  <a:effectLst/>
                  <a:uLnTx/>
                  <a:uFillTx/>
                </a:rPr>
                <a:t> vụ công mức 3,4</a:t>
              </a:r>
              <a:endParaRPr kumimoji="0" lang="en-US" sz="2300" b="1" i="0" u="none" strike="noStrike" kern="0" cap="none" spc="0" normalizeH="0" baseline="0" noProof="1">
                <a:ln>
                  <a:noFill/>
                </a:ln>
                <a:solidFill>
                  <a:prstClr val="white"/>
                </a:solidFill>
                <a:effectLst/>
                <a:uLnTx/>
                <a:uFillTx/>
              </a:endParaRPr>
            </a:p>
          </p:txBody>
        </p:sp>
        <p:sp>
          <p:nvSpPr>
            <p:cNvPr id="161" name="TextBox 160">
              <a:extLst>
                <a:ext uri="{FF2B5EF4-FFF2-40B4-BE49-F238E27FC236}">
                  <a16:creationId xmlns:a16="http://schemas.microsoft.com/office/drawing/2014/main" id="{20856C84-293C-474C-B511-A9BEAAF43DB0}"/>
                </a:ext>
              </a:extLst>
            </p:cNvPr>
            <p:cNvSpPr txBox="1"/>
            <p:nvPr/>
          </p:nvSpPr>
          <p:spPr>
            <a:xfrm>
              <a:off x="332936" y="3086919"/>
              <a:ext cx="2926080" cy="584618"/>
            </a:xfrm>
            <a:prstGeom prst="rect">
              <a:avLst/>
            </a:prstGeom>
            <a:noFill/>
          </p:spPr>
          <p:txBody>
            <a:bodyPr wrap="square" lIns="0" rIns="0" rtlCol="0" anchor="t">
              <a:spAutoFit/>
            </a:bodyPr>
            <a:lstStyle/>
            <a:p>
              <a:pPr lvl="0" algn="just" defTabSz="914400"/>
              <a:r>
                <a:rPr lang="vi-VN" sz="1600" kern="0" noProof="1">
                  <a:solidFill>
                    <a:prstClr val="white"/>
                  </a:solidFill>
                </a:rPr>
                <a:t>- Hỗ trợ nộp ngay tại nhà không cần đến bộ phận một cửa để nộp hồ sơ</a:t>
              </a:r>
            </a:p>
            <a:p>
              <a:pPr lvl="0" algn="just" defTabSz="914400"/>
              <a:r>
                <a:rPr lang="vi-VN" sz="1600" kern="0" noProof="1">
                  <a:solidFill>
                    <a:prstClr val="white"/>
                  </a:solidFill>
                </a:rPr>
                <a:t>- Thanh toán trực tuyến</a:t>
              </a:r>
            </a:p>
          </p:txBody>
        </p:sp>
      </p:grpSp>
      <p:grpSp>
        <p:nvGrpSpPr>
          <p:cNvPr id="123" name="Group 122">
            <a:extLst>
              <a:ext uri="{FF2B5EF4-FFF2-40B4-BE49-F238E27FC236}">
                <a16:creationId xmlns:a16="http://schemas.microsoft.com/office/drawing/2014/main" id="{C6CAD3AD-74CA-48BC-9D7E-E751FFBB9539}"/>
              </a:ext>
            </a:extLst>
          </p:cNvPr>
          <p:cNvGrpSpPr/>
          <p:nvPr/>
        </p:nvGrpSpPr>
        <p:grpSpPr>
          <a:xfrm>
            <a:off x="14060050" y="4382620"/>
            <a:ext cx="495173" cy="495173"/>
            <a:chOff x="9230628" y="4079170"/>
            <a:chExt cx="348362" cy="348362"/>
          </a:xfrm>
        </p:grpSpPr>
        <p:sp>
          <p:nvSpPr>
            <p:cNvPr id="158" name="Oval 157">
              <a:extLst>
                <a:ext uri="{FF2B5EF4-FFF2-40B4-BE49-F238E27FC236}">
                  <a16:creationId xmlns:a16="http://schemas.microsoft.com/office/drawing/2014/main" id="{3945E947-EF78-4868-955E-FE30ACBF6EE8}"/>
                </a:ext>
              </a:extLst>
            </p:cNvPr>
            <p:cNvSpPr/>
            <p:nvPr/>
          </p:nvSpPr>
          <p:spPr>
            <a:xfrm>
              <a:off x="9257665" y="4106207"/>
              <a:ext cx="294288" cy="29428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Graphic 67" descr="Badge 3">
              <a:extLst>
                <a:ext uri="{FF2B5EF4-FFF2-40B4-BE49-F238E27FC236}">
                  <a16:creationId xmlns:a16="http://schemas.microsoft.com/office/drawing/2014/main" id="{83E3B0DC-CBD6-49F1-9BAF-14EC646E2A61}"/>
                </a:ext>
              </a:extLst>
            </p:cNvPr>
            <p:cNvSpPr/>
            <p:nvPr/>
          </p:nvSpPr>
          <p:spPr>
            <a:xfrm>
              <a:off x="9230628" y="4079170"/>
              <a:ext cx="348362" cy="348362"/>
            </a:xfrm>
            <a:custGeom>
              <a:avLst/>
              <a:gdLst>
                <a:gd name="connsiteX0" fmla="*/ 174186 w 348362"/>
                <a:gd name="connsiteY0" fmla="*/ 0 h 348362"/>
                <a:gd name="connsiteX1" fmla="*/ 0 w 348362"/>
                <a:gd name="connsiteY1" fmla="*/ 174176 h 348362"/>
                <a:gd name="connsiteX2" fmla="*/ 174176 w 348362"/>
                <a:gd name="connsiteY2" fmla="*/ 348362 h 348362"/>
                <a:gd name="connsiteX3" fmla="*/ 348362 w 348362"/>
                <a:gd name="connsiteY3" fmla="*/ 174186 h 348362"/>
                <a:gd name="connsiteX4" fmla="*/ 348362 w 348362"/>
                <a:gd name="connsiteY4" fmla="*/ 174167 h 348362"/>
                <a:gd name="connsiteX5" fmla="*/ 174323 w 348362"/>
                <a:gd name="connsiteY5" fmla="*/ 0 h 348362"/>
                <a:gd name="connsiteX6" fmla="*/ 174186 w 348362"/>
                <a:gd name="connsiteY6" fmla="*/ 0 h 348362"/>
                <a:gd name="connsiteX7" fmla="*/ 220267 w 348362"/>
                <a:gd name="connsiteY7" fmla="*/ 227160 h 348362"/>
                <a:gd name="connsiteX8" fmla="*/ 207242 w 348362"/>
                <a:gd name="connsiteY8" fmla="*/ 241473 h 348362"/>
                <a:gd name="connsiteX9" fmla="*/ 188137 w 348362"/>
                <a:gd name="connsiteY9" fmla="*/ 250228 h 348362"/>
                <a:gd name="connsiteX10" fmla="*/ 165206 w 348362"/>
                <a:gd name="connsiteY10" fmla="*/ 253200 h 348362"/>
                <a:gd name="connsiteX11" fmla="*/ 141908 w 348362"/>
                <a:gd name="connsiteY11" fmla="*/ 251141 h 348362"/>
                <a:gd name="connsiteX12" fmla="*/ 123486 w 348362"/>
                <a:gd name="connsiteY12" fmla="*/ 244977 h 348362"/>
                <a:gd name="connsiteX13" fmla="*/ 123486 w 348362"/>
                <a:gd name="connsiteY13" fmla="*/ 221510 h 348362"/>
                <a:gd name="connsiteX14" fmla="*/ 143665 w 348362"/>
                <a:gd name="connsiteY14" fmla="*/ 230801 h 348362"/>
                <a:gd name="connsiteX15" fmla="*/ 165967 w 348362"/>
                <a:gd name="connsiteY15" fmla="*/ 233847 h 348362"/>
                <a:gd name="connsiteX16" fmla="*/ 176781 w 348362"/>
                <a:gd name="connsiteY16" fmla="*/ 232778 h 348362"/>
                <a:gd name="connsiteX17" fmla="*/ 187522 w 348362"/>
                <a:gd name="connsiteY17" fmla="*/ 228898 h 348362"/>
                <a:gd name="connsiteX18" fmla="*/ 195745 w 348362"/>
                <a:gd name="connsiteY18" fmla="*/ 221207 h 348362"/>
                <a:gd name="connsiteX19" fmla="*/ 199010 w 348362"/>
                <a:gd name="connsiteY19" fmla="*/ 208875 h 348362"/>
                <a:gd name="connsiteX20" fmla="*/ 195896 w 348362"/>
                <a:gd name="connsiteY20" fmla="*/ 196158 h 348362"/>
                <a:gd name="connsiteX21" fmla="*/ 187215 w 348362"/>
                <a:gd name="connsiteY21" fmla="*/ 187632 h 348362"/>
                <a:gd name="connsiteX22" fmla="*/ 174121 w 348362"/>
                <a:gd name="connsiteY22" fmla="*/ 182835 h 348362"/>
                <a:gd name="connsiteX23" fmla="*/ 157744 w 348362"/>
                <a:gd name="connsiteY23" fmla="*/ 181312 h 348362"/>
                <a:gd name="connsiteX24" fmla="*/ 143592 w 348362"/>
                <a:gd name="connsiteY24" fmla="*/ 181312 h 348362"/>
                <a:gd name="connsiteX25" fmla="*/ 143592 w 348362"/>
                <a:gd name="connsiteY25" fmla="*/ 161821 h 348362"/>
                <a:gd name="connsiteX26" fmla="*/ 156992 w 348362"/>
                <a:gd name="connsiteY26" fmla="*/ 161821 h 348362"/>
                <a:gd name="connsiteX27" fmla="*/ 171539 w 348362"/>
                <a:gd name="connsiteY27" fmla="*/ 160446 h 348362"/>
                <a:gd name="connsiteX28" fmla="*/ 182959 w 348362"/>
                <a:gd name="connsiteY28" fmla="*/ 155956 h 348362"/>
                <a:gd name="connsiteX29" fmla="*/ 190421 w 348362"/>
                <a:gd name="connsiteY29" fmla="*/ 147958 h 348362"/>
                <a:gd name="connsiteX30" fmla="*/ 193085 w 348362"/>
                <a:gd name="connsiteY30" fmla="*/ 136084 h 348362"/>
                <a:gd name="connsiteX31" fmla="*/ 190576 w 348362"/>
                <a:gd name="connsiteY31" fmla="*/ 125348 h 348362"/>
                <a:gd name="connsiteX32" fmla="*/ 184156 w 348362"/>
                <a:gd name="connsiteY32" fmla="*/ 118799 h 348362"/>
                <a:gd name="connsiteX33" fmla="*/ 175699 w 348362"/>
                <a:gd name="connsiteY33" fmla="*/ 115525 h 348362"/>
                <a:gd name="connsiteX34" fmla="*/ 166871 w 348362"/>
                <a:gd name="connsiteY34" fmla="*/ 114607 h 348362"/>
                <a:gd name="connsiteX35" fmla="*/ 147985 w 348362"/>
                <a:gd name="connsiteY35" fmla="*/ 117359 h 348362"/>
                <a:gd name="connsiteX36" fmla="*/ 130017 w 348362"/>
                <a:gd name="connsiteY36" fmla="*/ 125577 h 348362"/>
                <a:gd name="connsiteX37" fmla="*/ 130017 w 348362"/>
                <a:gd name="connsiteY37" fmla="*/ 103972 h 348362"/>
                <a:gd name="connsiteX38" fmla="*/ 148109 w 348362"/>
                <a:gd name="connsiteY38" fmla="*/ 97345 h 348362"/>
                <a:gd name="connsiteX39" fmla="*/ 169040 w 348362"/>
                <a:gd name="connsiteY39" fmla="*/ 95139 h 348362"/>
                <a:gd name="connsiteX40" fmla="*/ 187701 w 348362"/>
                <a:gd name="connsiteY40" fmla="*/ 97345 h 348362"/>
                <a:gd name="connsiteX41" fmla="*/ 203752 w 348362"/>
                <a:gd name="connsiteY41" fmla="*/ 104123 h 348362"/>
                <a:gd name="connsiteX42" fmla="*/ 214947 w 348362"/>
                <a:gd name="connsiteY42" fmla="*/ 115694 h 348362"/>
                <a:gd name="connsiteX43" fmla="*/ 219130 w 348362"/>
                <a:gd name="connsiteY43" fmla="*/ 132291 h 348362"/>
                <a:gd name="connsiteX44" fmla="*/ 210379 w 348362"/>
                <a:gd name="connsiteY44" fmla="*/ 157267 h 348362"/>
                <a:gd name="connsiteX45" fmla="*/ 186394 w 348362"/>
                <a:gd name="connsiteY45" fmla="*/ 170512 h 348362"/>
                <a:gd name="connsiteX46" fmla="*/ 200859 w 348362"/>
                <a:gd name="connsiteY46" fmla="*/ 174181 h 348362"/>
                <a:gd name="connsiteX47" fmla="*/ 213273 w 348362"/>
                <a:gd name="connsiteY47" fmla="*/ 181872 h 348362"/>
                <a:gd name="connsiteX48" fmla="*/ 221872 w 348362"/>
                <a:gd name="connsiteY48" fmla="*/ 193140 h 348362"/>
                <a:gd name="connsiteX49" fmla="*/ 225082 w 348362"/>
                <a:gd name="connsiteY49" fmla="*/ 207380 h 348362"/>
                <a:gd name="connsiteX50" fmla="*/ 220267 w 348362"/>
                <a:gd name="connsiteY50" fmla="*/ 22716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8362" h="348362">
                  <a:moveTo>
                    <a:pt x="174186" y="0"/>
                  </a:moveTo>
                  <a:cubicBezTo>
                    <a:pt x="77988" y="-2"/>
                    <a:pt x="3" y="77979"/>
                    <a:pt x="0" y="174176"/>
                  </a:cubicBezTo>
                  <a:cubicBezTo>
                    <a:pt x="-3" y="270374"/>
                    <a:pt x="77979" y="348359"/>
                    <a:pt x="174176" y="348362"/>
                  </a:cubicBezTo>
                  <a:cubicBezTo>
                    <a:pt x="270374" y="348364"/>
                    <a:pt x="348359" y="270383"/>
                    <a:pt x="348362" y="174186"/>
                  </a:cubicBezTo>
                  <a:cubicBezTo>
                    <a:pt x="348362" y="174180"/>
                    <a:pt x="348362" y="174173"/>
                    <a:pt x="348362" y="174167"/>
                  </a:cubicBezTo>
                  <a:cubicBezTo>
                    <a:pt x="348397" y="78013"/>
                    <a:pt x="270478" y="35"/>
                    <a:pt x="174323" y="0"/>
                  </a:cubicBezTo>
                  <a:cubicBezTo>
                    <a:pt x="174277" y="0"/>
                    <a:pt x="174231" y="0"/>
                    <a:pt x="174186" y="0"/>
                  </a:cubicBezTo>
                  <a:close/>
                  <a:moveTo>
                    <a:pt x="220267" y="227160"/>
                  </a:moveTo>
                  <a:cubicBezTo>
                    <a:pt x="217063" y="232854"/>
                    <a:pt x="212610" y="237748"/>
                    <a:pt x="207242" y="241473"/>
                  </a:cubicBezTo>
                  <a:cubicBezTo>
                    <a:pt x="201433" y="245483"/>
                    <a:pt x="194967" y="248446"/>
                    <a:pt x="188137" y="250228"/>
                  </a:cubicBezTo>
                  <a:cubicBezTo>
                    <a:pt x="180660" y="252238"/>
                    <a:pt x="172948" y="253237"/>
                    <a:pt x="165206" y="253200"/>
                  </a:cubicBezTo>
                  <a:cubicBezTo>
                    <a:pt x="157394" y="253227"/>
                    <a:pt x="149595" y="252538"/>
                    <a:pt x="141908" y="251141"/>
                  </a:cubicBezTo>
                  <a:cubicBezTo>
                    <a:pt x="135473" y="250104"/>
                    <a:pt x="129250" y="248022"/>
                    <a:pt x="123486" y="244977"/>
                  </a:cubicBezTo>
                  <a:lnTo>
                    <a:pt x="123486" y="221510"/>
                  </a:lnTo>
                  <a:cubicBezTo>
                    <a:pt x="129606" y="225782"/>
                    <a:pt x="136440" y="228929"/>
                    <a:pt x="143665" y="230801"/>
                  </a:cubicBezTo>
                  <a:cubicBezTo>
                    <a:pt x="150933" y="232792"/>
                    <a:pt x="158432" y="233816"/>
                    <a:pt x="165967" y="233847"/>
                  </a:cubicBezTo>
                  <a:cubicBezTo>
                    <a:pt x="169597" y="233821"/>
                    <a:pt x="173217" y="233463"/>
                    <a:pt x="176781" y="232778"/>
                  </a:cubicBezTo>
                  <a:cubicBezTo>
                    <a:pt x="180555" y="232100"/>
                    <a:pt x="184187" y="230788"/>
                    <a:pt x="187522" y="228898"/>
                  </a:cubicBezTo>
                  <a:cubicBezTo>
                    <a:pt x="190826" y="227012"/>
                    <a:pt x="193643" y="224378"/>
                    <a:pt x="195745" y="221207"/>
                  </a:cubicBezTo>
                  <a:cubicBezTo>
                    <a:pt x="198044" y="217516"/>
                    <a:pt x="199181" y="213220"/>
                    <a:pt x="199010" y="208875"/>
                  </a:cubicBezTo>
                  <a:cubicBezTo>
                    <a:pt x="199145" y="204432"/>
                    <a:pt x="198068" y="200036"/>
                    <a:pt x="195896" y="196158"/>
                  </a:cubicBezTo>
                  <a:cubicBezTo>
                    <a:pt x="193776" y="192622"/>
                    <a:pt x="190788" y="189688"/>
                    <a:pt x="187215" y="187632"/>
                  </a:cubicBezTo>
                  <a:cubicBezTo>
                    <a:pt x="183147" y="185317"/>
                    <a:pt x="178722" y="183695"/>
                    <a:pt x="174121" y="182835"/>
                  </a:cubicBezTo>
                  <a:cubicBezTo>
                    <a:pt x="168726" y="181786"/>
                    <a:pt x="163240" y="181276"/>
                    <a:pt x="157744" y="181312"/>
                  </a:cubicBezTo>
                  <a:lnTo>
                    <a:pt x="143592" y="181312"/>
                  </a:lnTo>
                  <a:lnTo>
                    <a:pt x="143592" y="161821"/>
                  </a:lnTo>
                  <a:lnTo>
                    <a:pt x="156992" y="161821"/>
                  </a:lnTo>
                  <a:cubicBezTo>
                    <a:pt x="161876" y="161857"/>
                    <a:pt x="166750" y="161396"/>
                    <a:pt x="171539" y="160446"/>
                  </a:cubicBezTo>
                  <a:cubicBezTo>
                    <a:pt x="175594" y="159678"/>
                    <a:pt x="179467" y="158155"/>
                    <a:pt x="182959" y="155956"/>
                  </a:cubicBezTo>
                  <a:cubicBezTo>
                    <a:pt x="186078" y="153959"/>
                    <a:pt x="188645" y="151208"/>
                    <a:pt x="190421" y="147958"/>
                  </a:cubicBezTo>
                  <a:cubicBezTo>
                    <a:pt x="192295" y="144287"/>
                    <a:pt x="193212" y="140203"/>
                    <a:pt x="193085" y="136084"/>
                  </a:cubicBezTo>
                  <a:cubicBezTo>
                    <a:pt x="193238" y="132344"/>
                    <a:pt x="192371" y="128633"/>
                    <a:pt x="190576" y="125348"/>
                  </a:cubicBezTo>
                  <a:cubicBezTo>
                    <a:pt x="189008" y="122669"/>
                    <a:pt x="186803" y="120420"/>
                    <a:pt x="184156" y="118799"/>
                  </a:cubicBezTo>
                  <a:cubicBezTo>
                    <a:pt x="181551" y="117220"/>
                    <a:pt x="178688" y="116112"/>
                    <a:pt x="175699" y="115525"/>
                  </a:cubicBezTo>
                  <a:cubicBezTo>
                    <a:pt x="172794" y="114928"/>
                    <a:pt x="169837" y="114621"/>
                    <a:pt x="166871" y="114607"/>
                  </a:cubicBezTo>
                  <a:cubicBezTo>
                    <a:pt x="160480" y="114666"/>
                    <a:pt x="154127" y="115592"/>
                    <a:pt x="147985" y="117359"/>
                  </a:cubicBezTo>
                  <a:cubicBezTo>
                    <a:pt x="141586" y="119095"/>
                    <a:pt x="135515" y="121872"/>
                    <a:pt x="130017" y="125577"/>
                  </a:cubicBezTo>
                  <a:lnTo>
                    <a:pt x="130017" y="103972"/>
                  </a:lnTo>
                  <a:cubicBezTo>
                    <a:pt x="135718" y="100951"/>
                    <a:pt x="141805" y="98721"/>
                    <a:pt x="148109" y="97345"/>
                  </a:cubicBezTo>
                  <a:cubicBezTo>
                    <a:pt x="154984" y="95841"/>
                    <a:pt x="162003" y="95102"/>
                    <a:pt x="169040" y="95139"/>
                  </a:cubicBezTo>
                  <a:cubicBezTo>
                    <a:pt x="175326" y="95128"/>
                    <a:pt x="181591" y="95868"/>
                    <a:pt x="187701" y="97345"/>
                  </a:cubicBezTo>
                  <a:cubicBezTo>
                    <a:pt x="193397" y="98678"/>
                    <a:pt x="198825" y="100970"/>
                    <a:pt x="203752" y="104123"/>
                  </a:cubicBezTo>
                  <a:cubicBezTo>
                    <a:pt x="208323" y="107069"/>
                    <a:pt x="212154" y="111028"/>
                    <a:pt x="214947" y="115694"/>
                  </a:cubicBezTo>
                  <a:cubicBezTo>
                    <a:pt x="217833" y="120740"/>
                    <a:pt x="219279" y="126481"/>
                    <a:pt x="219130" y="132291"/>
                  </a:cubicBezTo>
                  <a:cubicBezTo>
                    <a:pt x="219493" y="141426"/>
                    <a:pt x="216364" y="150357"/>
                    <a:pt x="210379" y="157267"/>
                  </a:cubicBezTo>
                  <a:cubicBezTo>
                    <a:pt x="203970" y="164087"/>
                    <a:pt x="195580" y="168721"/>
                    <a:pt x="186394" y="170512"/>
                  </a:cubicBezTo>
                  <a:cubicBezTo>
                    <a:pt x="191368" y="171026"/>
                    <a:pt x="196241" y="172262"/>
                    <a:pt x="200859" y="174181"/>
                  </a:cubicBezTo>
                  <a:cubicBezTo>
                    <a:pt x="205397" y="176033"/>
                    <a:pt x="209594" y="178633"/>
                    <a:pt x="213273" y="181872"/>
                  </a:cubicBezTo>
                  <a:cubicBezTo>
                    <a:pt x="216845" y="185033"/>
                    <a:pt x="219766" y="188861"/>
                    <a:pt x="221872" y="193140"/>
                  </a:cubicBezTo>
                  <a:cubicBezTo>
                    <a:pt x="224035" y="197572"/>
                    <a:pt x="225135" y="202448"/>
                    <a:pt x="225082" y="207380"/>
                  </a:cubicBezTo>
                  <a:cubicBezTo>
                    <a:pt x="225226" y="214280"/>
                    <a:pt x="223567" y="221098"/>
                    <a:pt x="220267" y="227160"/>
                  </a:cubicBezTo>
                  <a:close/>
                </a:path>
              </a:pathLst>
            </a:custGeom>
            <a:solidFill>
              <a:srgbClr val="C13018"/>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124" name="Rectangle: Rounded Corners 15">
            <a:extLst>
              <a:ext uri="{FF2B5EF4-FFF2-40B4-BE49-F238E27FC236}">
                <a16:creationId xmlns:a16="http://schemas.microsoft.com/office/drawing/2014/main" id="{1DF01C6E-5AC5-40E1-97DE-BB060CC2E9A1}"/>
              </a:ext>
            </a:extLst>
          </p:cNvPr>
          <p:cNvSpPr/>
          <p:nvPr/>
        </p:nvSpPr>
        <p:spPr>
          <a:xfrm>
            <a:off x="5013895" y="5778156"/>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13E08B72-1E17-41E6-8FFB-916A434447C3}"/>
              </a:ext>
            </a:extLst>
          </p:cNvPr>
          <p:cNvSpPr/>
          <p:nvPr/>
        </p:nvSpPr>
        <p:spPr>
          <a:xfrm>
            <a:off x="3071029" y="5778156"/>
            <a:ext cx="1507358" cy="1507358"/>
          </a:xfrm>
          <a:prstGeom prst="ellipse">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69845F38-86B0-4482-9574-109CD0E94FF7}"/>
              </a:ext>
            </a:extLst>
          </p:cNvPr>
          <p:cNvGrpSpPr/>
          <p:nvPr/>
        </p:nvGrpSpPr>
        <p:grpSpPr>
          <a:xfrm>
            <a:off x="5780553" y="5896327"/>
            <a:ext cx="5607789" cy="1502061"/>
            <a:chOff x="332936" y="2788042"/>
            <a:chExt cx="2926080" cy="1056718"/>
          </a:xfrm>
        </p:grpSpPr>
        <p:sp>
          <p:nvSpPr>
            <p:cNvPr id="150" name="TextBox 149">
              <a:extLst>
                <a:ext uri="{FF2B5EF4-FFF2-40B4-BE49-F238E27FC236}">
                  <a16:creationId xmlns:a16="http://schemas.microsoft.com/office/drawing/2014/main" id="{8D0915DB-509D-4284-A098-D1C32DCCC973}"/>
                </a:ext>
              </a:extLst>
            </p:cNvPr>
            <p:cNvSpPr txBox="1"/>
            <p:nvPr/>
          </p:nvSpPr>
          <p:spPr>
            <a:xfrm>
              <a:off x="332936" y="2788042"/>
              <a:ext cx="2926080" cy="313961"/>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a:ln>
                    <a:noFill/>
                  </a:ln>
                  <a:solidFill>
                    <a:prstClr val="white"/>
                  </a:solidFill>
                  <a:effectLst/>
                  <a:uLnTx/>
                  <a:uFillTx/>
                </a:rPr>
                <a:t>Tìm</a:t>
              </a:r>
              <a:r>
                <a:rPr kumimoji="0" lang="en-US" sz="2300" b="1" i="0" u="none" strike="noStrike" kern="0" cap="none" spc="0" normalizeH="0" noProof="1">
                  <a:ln>
                    <a:noFill/>
                  </a:ln>
                  <a:solidFill>
                    <a:prstClr val="white"/>
                  </a:solidFill>
                  <a:effectLst/>
                  <a:uLnTx/>
                  <a:uFillTx/>
                </a:rPr>
                <a:t> kiếm</a:t>
              </a:r>
              <a:endParaRPr kumimoji="0" lang="en-US" sz="2300" b="1" i="0" u="none" strike="noStrike" kern="0" cap="none" spc="0" normalizeH="0" baseline="0" noProof="1">
                <a:ln>
                  <a:noFill/>
                </a:ln>
                <a:solidFill>
                  <a:prstClr val="white"/>
                </a:solidFill>
                <a:effectLst/>
                <a:uLnTx/>
                <a:uFillTx/>
              </a:endParaRPr>
            </a:p>
          </p:txBody>
        </p:sp>
        <p:sp>
          <p:nvSpPr>
            <p:cNvPr id="151" name="TextBox 150">
              <a:extLst>
                <a:ext uri="{FF2B5EF4-FFF2-40B4-BE49-F238E27FC236}">
                  <a16:creationId xmlns:a16="http://schemas.microsoft.com/office/drawing/2014/main" id="{69EF8FDC-C6E1-42D2-A420-DFCEFEADD5D0}"/>
                </a:ext>
              </a:extLst>
            </p:cNvPr>
            <p:cNvSpPr txBox="1"/>
            <p:nvPr/>
          </p:nvSpPr>
          <p:spPr>
            <a:xfrm>
              <a:off x="332936" y="3086922"/>
              <a:ext cx="2926080" cy="757838"/>
            </a:xfrm>
            <a:prstGeom prst="rect">
              <a:avLst/>
            </a:prstGeom>
            <a:noFill/>
          </p:spPr>
          <p:txBody>
            <a:bodyPr wrap="square" lIns="0" rIns="0" rtlCol="0" anchor="t">
              <a:spAutoFit/>
            </a:bodyPr>
            <a:lstStyle/>
            <a:p>
              <a:pPr lvl="0" algn="just" defTabSz="914400"/>
              <a:r>
                <a:rPr lang="en-US" sz="1600" kern="0" noProof="1">
                  <a:solidFill>
                    <a:prstClr val="white"/>
                  </a:solidFill>
                </a:rPr>
                <a:t>- </a:t>
              </a:r>
              <a:r>
                <a:rPr lang="vi-VN" sz="1600" kern="0" noProof="1">
                  <a:solidFill>
                    <a:prstClr val="white"/>
                  </a:solidFill>
                </a:rPr>
                <a:t>Tra cứu thông tin, hướng dẫn về các TTHC công theo cơ quan, theo lĩnh vực...</a:t>
              </a:r>
            </a:p>
            <a:p>
              <a:pPr lvl="0" algn="just" defTabSz="914400"/>
              <a:r>
                <a:rPr lang="vi-VN" sz="1600" kern="0" noProof="1">
                  <a:solidFill>
                    <a:prstClr val="white"/>
                  </a:solidFill>
                </a:rPr>
                <a:t>- Tra cứu tiến độ giải quyết hồ sơ qua mã vạch, SMS, email...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prstClr val="white"/>
                  </a:solidFill>
                  <a:effectLst/>
                  <a:uLnTx/>
                  <a:uFillTx/>
                </a:rPr>
                <a:t> </a:t>
              </a:r>
            </a:p>
          </p:txBody>
        </p:sp>
      </p:grpSp>
      <p:grpSp>
        <p:nvGrpSpPr>
          <p:cNvPr id="127" name="Group 126">
            <a:extLst>
              <a:ext uri="{FF2B5EF4-FFF2-40B4-BE49-F238E27FC236}">
                <a16:creationId xmlns:a16="http://schemas.microsoft.com/office/drawing/2014/main" id="{FE144E1D-AB93-4BC0-BAC6-A17E02BB2836}"/>
              </a:ext>
            </a:extLst>
          </p:cNvPr>
          <p:cNvGrpSpPr/>
          <p:nvPr/>
        </p:nvGrpSpPr>
        <p:grpSpPr>
          <a:xfrm>
            <a:off x="11724288" y="6284117"/>
            <a:ext cx="495160" cy="495160"/>
            <a:chOff x="5376015" y="2741435"/>
            <a:chExt cx="348352" cy="348352"/>
          </a:xfrm>
        </p:grpSpPr>
        <p:sp>
          <p:nvSpPr>
            <p:cNvPr id="148" name="Oval 147">
              <a:extLst>
                <a:ext uri="{FF2B5EF4-FFF2-40B4-BE49-F238E27FC236}">
                  <a16:creationId xmlns:a16="http://schemas.microsoft.com/office/drawing/2014/main" id="{FF30BF8E-DE10-4FC5-B092-F8682DCC5453}"/>
                </a:ext>
              </a:extLst>
            </p:cNvPr>
            <p:cNvSpPr/>
            <p:nvPr/>
          </p:nvSpPr>
          <p:spPr>
            <a:xfrm>
              <a:off x="5403047" y="2768467"/>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Graphic 65" descr="Badge">
              <a:extLst>
                <a:ext uri="{FF2B5EF4-FFF2-40B4-BE49-F238E27FC236}">
                  <a16:creationId xmlns:a16="http://schemas.microsoft.com/office/drawing/2014/main" id="{A9E7AE82-FF5F-43EE-B2EC-F2AD2BB37D08}"/>
                </a:ext>
              </a:extLst>
            </p:cNvPr>
            <p:cNvSpPr/>
            <p:nvPr/>
          </p:nvSpPr>
          <p:spPr>
            <a:xfrm>
              <a:off x="5376015" y="2741435"/>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63 h 348352"/>
                <a:gd name="connsiteX5" fmla="*/ 174309 w 348352"/>
                <a:gd name="connsiteY5" fmla="*/ 0 h 348352"/>
                <a:gd name="connsiteX6" fmla="*/ 174176 w 348352"/>
                <a:gd name="connsiteY6" fmla="*/ 0 h 348352"/>
                <a:gd name="connsiteX7" fmla="*/ 223973 w 348352"/>
                <a:gd name="connsiteY7" fmla="*/ 252278 h 348352"/>
                <a:gd name="connsiteX8" fmla="*/ 124385 w 348352"/>
                <a:gd name="connsiteY8" fmla="*/ 252278 h 348352"/>
                <a:gd name="connsiteX9" fmla="*/ 124385 w 348352"/>
                <a:gd name="connsiteY9" fmla="*/ 237662 h 348352"/>
                <a:gd name="connsiteX10" fmla="*/ 127733 w 348352"/>
                <a:gd name="connsiteY10" fmla="*/ 219776 h 348352"/>
                <a:gd name="connsiteX11" fmla="*/ 136942 w 348352"/>
                <a:gd name="connsiteY11" fmla="*/ 205101 h 348352"/>
                <a:gd name="connsiteX12" fmla="*/ 150576 w 348352"/>
                <a:gd name="connsiteY12" fmla="*/ 192617 h 348352"/>
                <a:gd name="connsiteX13" fmla="*/ 167325 w 348352"/>
                <a:gd name="connsiteY13" fmla="*/ 181349 h 348352"/>
                <a:gd name="connsiteX14" fmla="*/ 181542 w 348352"/>
                <a:gd name="connsiteY14" fmla="*/ 171145 h 348352"/>
                <a:gd name="connsiteX15" fmla="*/ 190388 w 348352"/>
                <a:gd name="connsiteY15" fmla="*/ 161432 h 348352"/>
                <a:gd name="connsiteX16" fmla="*/ 194887 w 348352"/>
                <a:gd name="connsiteY16" fmla="*/ 151608 h 348352"/>
                <a:gd name="connsiteX17" fmla="*/ 196103 w 348352"/>
                <a:gd name="connsiteY17" fmla="*/ 140643 h 348352"/>
                <a:gd name="connsiteX18" fmla="*/ 194580 w 348352"/>
                <a:gd name="connsiteY18" fmla="*/ 131204 h 348352"/>
                <a:gd name="connsiteX19" fmla="*/ 190086 w 348352"/>
                <a:gd name="connsiteY19" fmla="*/ 123211 h 348352"/>
                <a:gd name="connsiteX20" fmla="*/ 182473 w 348352"/>
                <a:gd name="connsiteY20" fmla="*/ 117707 h 348352"/>
                <a:gd name="connsiteX21" fmla="*/ 171741 w 348352"/>
                <a:gd name="connsiteY21" fmla="*/ 115653 h 348352"/>
                <a:gd name="connsiteX22" fmla="*/ 151030 w 348352"/>
                <a:gd name="connsiteY22" fmla="*/ 120528 h 348352"/>
                <a:gd name="connsiteX23" fmla="*/ 132608 w 348352"/>
                <a:gd name="connsiteY23" fmla="*/ 133621 h 348352"/>
                <a:gd name="connsiteX24" fmla="*/ 132608 w 348352"/>
                <a:gd name="connsiteY24" fmla="*/ 109865 h 348352"/>
                <a:gd name="connsiteX25" fmla="*/ 151104 w 348352"/>
                <a:gd name="connsiteY25" fmla="*/ 99207 h 348352"/>
                <a:gd name="connsiteX26" fmla="*/ 174034 w 348352"/>
                <a:gd name="connsiteY26" fmla="*/ 95997 h 348352"/>
                <a:gd name="connsiteX27" fmla="*/ 192305 w 348352"/>
                <a:gd name="connsiteY27" fmla="*/ 98748 h 348352"/>
                <a:gd name="connsiteX28" fmla="*/ 207229 w 348352"/>
                <a:gd name="connsiteY28" fmla="*/ 106742 h 348352"/>
                <a:gd name="connsiteX29" fmla="*/ 217281 w 348352"/>
                <a:gd name="connsiteY29" fmla="*/ 119835 h 348352"/>
                <a:gd name="connsiteX30" fmla="*/ 220950 w 348352"/>
                <a:gd name="connsiteY30" fmla="*/ 137721 h 348352"/>
                <a:gd name="connsiteX31" fmla="*/ 219038 w 348352"/>
                <a:gd name="connsiteY31" fmla="*/ 154163 h 348352"/>
                <a:gd name="connsiteX32" fmla="*/ 212764 w 348352"/>
                <a:gd name="connsiteY32" fmla="*/ 168375 h 348352"/>
                <a:gd name="connsiteX33" fmla="*/ 201427 w 348352"/>
                <a:gd name="connsiteY33" fmla="*/ 181322 h 348352"/>
                <a:gd name="connsiteX34" fmla="*/ 184371 w 348352"/>
                <a:gd name="connsiteY34" fmla="*/ 193956 h 348352"/>
                <a:gd name="connsiteX35" fmla="*/ 169751 w 348352"/>
                <a:gd name="connsiteY35" fmla="*/ 203551 h 348352"/>
                <a:gd name="connsiteX36" fmla="*/ 158859 w 348352"/>
                <a:gd name="connsiteY36" fmla="*/ 212305 h 348352"/>
                <a:gd name="connsiteX37" fmla="*/ 152090 w 348352"/>
                <a:gd name="connsiteY37" fmla="*/ 221290 h 348352"/>
                <a:gd name="connsiteX38" fmla="*/ 149797 w 348352"/>
                <a:gd name="connsiteY38" fmla="*/ 231572 h 348352"/>
                <a:gd name="connsiteX39" fmla="*/ 223954 w 348352"/>
                <a:gd name="connsiteY39" fmla="*/ 231572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2"/>
                    <a:pt x="348353" y="174167"/>
                    <a:pt x="348353" y="174163"/>
                  </a:cubicBezTo>
                  <a:cubicBezTo>
                    <a:pt x="348386" y="78008"/>
                    <a:pt x="270464" y="33"/>
                    <a:pt x="174309" y="0"/>
                  </a:cubicBezTo>
                  <a:cubicBezTo>
                    <a:pt x="174265" y="0"/>
                    <a:pt x="174221" y="0"/>
                    <a:pt x="174176" y="0"/>
                  </a:cubicBezTo>
                  <a:close/>
                  <a:moveTo>
                    <a:pt x="223973" y="252278"/>
                  </a:moveTo>
                  <a:lnTo>
                    <a:pt x="124385" y="252278"/>
                  </a:lnTo>
                  <a:lnTo>
                    <a:pt x="124385" y="237662"/>
                  </a:lnTo>
                  <a:cubicBezTo>
                    <a:pt x="124294" y="231536"/>
                    <a:pt x="125432" y="225454"/>
                    <a:pt x="127733" y="219776"/>
                  </a:cubicBezTo>
                  <a:cubicBezTo>
                    <a:pt x="129987" y="214418"/>
                    <a:pt x="133097" y="209461"/>
                    <a:pt x="136942" y="205101"/>
                  </a:cubicBezTo>
                  <a:cubicBezTo>
                    <a:pt x="141033" y="200470"/>
                    <a:pt x="145604" y="196286"/>
                    <a:pt x="150576" y="192617"/>
                  </a:cubicBezTo>
                  <a:cubicBezTo>
                    <a:pt x="155755" y="188762"/>
                    <a:pt x="161339" y="185006"/>
                    <a:pt x="167325" y="181349"/>
                  </a:cubicBezTo>
                  <a:cubicBezTo>
                    <a:pt x="172338" y="178347"/>
                    <a:pt x="177093" y="174934"/>
                    <a:pt x="181542" y="171145"/>
                  </a:cubicBezTo>
                  <a:cubicBezTo>
                    <a:pt x="184886" y="168291"/>
                    <a:pt x="187859" y="165028"/>
                    <a:pt x="190388" y="161432"/>
                  </a:cubicBezTo>
                  <a:cubicBezTo>
                    <a:pt x="192470" y="158457"/>
                    <a:pt x="193995" y="155128"/>
                    <a:pt x="194887" y="151608"/>
                  </a:cubicBezTo>
                  <a:cubicBezTo>
                    <a:pt x="195724" y="148014"/>
                    <a:pt x="196132" y="144333"/>
                    <a:pt x="196103" y="140643"/>
                  </a:cubicBezTo>
                  <a:cubicBezTo>
                    <a:pt x="196108" y="137435"/>
                    <a:pt x="195594" y="134248"/>
                    <a:pt x="194580" y="131204"/>
                  </a:cubicBezTo>
                  <a:cubicBezTo>
                    <a:pt x="193625" y="128269"/>
                    <a:pt x="192098" y="125552"/>
                    <a:pt x="190086" y="123211"/>
                  </a:cubicBezTo>
                  <a:cubicBezTo>
                    <a:pt x="187989" y="120832"/>
                    <a:pt x="185389" y="118952"/>
                    <a:pt x="182473" y="117707"/>
                  </a:cubicBezTo>
                  <a:cubicBezTo>
                    <a:pt x="179079" y="116279"/>
                    <a:pt x="175423" y="115579"/>
                    <a:pt x="171741" y="115653"/>
                  </a:cubicBezTo>
                  <a:cubicBezTo>
                    <a:pt x="164550" y="115626"/>
                    <a:pt x="157454" y="117296"/>
                    <a:pt x="151030" y="120528"/>
                  </a:cubicBezTo>
                  <a:cubicBezTo>
                    <a:pt x="144275" y="123956"/>
                    <a:pt x="138066" y="128368"/>
                    <a:pt x="132608" y="133621"/>
                  </a:cubicBezTo>
                  <a:lnTo>
                    <a:pt x="132608" y="109865"/>
                  </a:lnTo>
                  <a:cubicBezTo>
                    <a:pt x="137882" y="104952"/>
                    <a:pt x="144208" y="101307"/>
                    <a:pt x="151104" y="99207"/>
                  </a:cubicBezTo>
                  <a:cubicBezTo>
                    <a:pt x="158545" y="97001"/>
                    <a:pt x="166274" y="95918"/>
                    <a:pt x="174034" y="95997"/>
                  </a:cubicBezTo>
                  <a:cubicBezTo>
                    <a:pt x="180231" y="95954"/>
                    <a:pt x="186396" y="96882"/>
                    <a:pt x="192305" y="98748"/>
                  </a:cubicBezTo>
                  <a:cubicBezTo>
                    <a:pt x="197743" y="100440"/>
                    <a:pt x="202808" y="103153"/>
                    <a:pt x="207229" y="106742"/>
                  </a:cubicBezTo>
                  <a:cubicBezTo>
                    <a:pt x="211527" y="110289"/>
                    <a:pt x="214965" y="114766"/>
                    <a:pt x="217281" y="119835"/>
                  </a:cubicBezTo>
                  <a:cubicBezTo>
                    <a:pt x="219804" y="125455"/>
                    <a:pt x="221056" y="131562"/>
                    <a:pt x="220950" y="137721"/>
                  </a:cubicBezTo>
                  <a:cubicBezTo>
                    <a:pt x="221004" y="143260"/>
                    <a:pt x="220361" y="148784"/>
                    <a:pt x="219038" y="154163"/>
                  </a:cubicBezTo>
                  <a:cubicBezTo>
                    <a:pt x="217741" y="159212"/>
                    <a:pt x="215622" y="164014"/>
                    <a:pt x="212764" y="168375"/>
                  </a:cubicBezTo>
                  <a:cubicBezTo>
                    <a:pt x="209579" y="173176"/>
                    <a:pt x="205766" y="177530"/>
                    <a:pt x="201427" y="181322"/>
                  </a:cubicBezTo>
                  <a:cubicBezTo>
                    <a:pt x="196086" y="185979"/>
                    <a:pt x="190383" y="190204"/>
                    <a:pt x="184371" y="193956"/>
                  </a:cubicBezTo>
                  <a:cubicBezTo>
                    <a:pt x="178886" y="197411"/>
                    <a:pt x="174013" y="200609"/>
                    <a:pt x="169751" y="203551"/>
                  </a:cubicBezTo>
                  <a:cubicBezTo>
                    <a:pt x="165890" y="206171"/>
                    <a:pt x="162248" y="209099"/>
                    <a:pt x="158859" y="212305"/>
                  </a:cubicBezTo>
                  <a:cubicBezTo>
                    <a:pt x="156103" y="214889"/>
                    <a:pt x="153813" y="217928"/>
                    <a:pt x="152090" y="221290"/>
                  </a:cubicBezTo>
                  <a:cubicBezTo>
                    <a:pt x="150540" y="224494"/>
                    <a:pt x="149755" y="228013"/>
                    <a:pt x="149797" y="231572"/>
                  </a:cubicBezTo>
                  <a:lnTo>
                    <a:pt x="223954" y="231572"/>
                  </a:lnTo>
                  <a:close/>
                </a:path>
              </a:pathLst>
            </a:custGeom>
            <a:solidFill>
              <a:srgbClr val="4CC1EF"/>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128" name="Rectangle: Rounded Corners 67">
            <a:extLst>
              <a:ext uri="{FF2B5EF4-FFF2-40B4-BE49-F238E27FC236}">
                <a16:creationId xmlns:a16="http://schemas.microsoft.com/office/drawing/2014/main" id="{F1AA69F0-3087-419B-94AB-04C0B16AAEA2}"/>
              </a:ext>
            </a:extLst>
          </p:cNvPr>
          <p:cNvSpPr/>
          <p:nvPr/>
        </p:nvSpPr>
        <p:spPr>
          <a:xfrm>
            <a:off x="2678135" y="7679655"/>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3C308D01-D901-460A-9436-49B7F5168186}"/>
              </a:ext>
            </a:extLst>
          </p:cNvPr>
          <p:cNvSpPr/>
          <p:nvPr/>
        </p:nvSpPr>
        <p:spPr>
          <a:xfrm>
            <a:off x="735269" y="7679655"/>
            <a:ext cx="1507358" cy="1507358"/>
          </a:xfrm>
          <a:prstGeom prst="ellipse">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27444A7C-F054-4ACE-AE5D-AA38DFE7B433}"/>
              </a:ext>
            </a:extLst>
          </p:cNvPr>
          <p:cNvSpPr txBox="1"/>
          <p:nvPr/>
        </p:nvSpPr>
        <p:spPr>
          <a:xfrm>
            <a:off x="3331241" y="7784755"/>
            <a:ext cx="5607789" cy="446276"/>
          </a:xfrm>
          <a:prstGeom prst="rect">
            <a:avLst/>
          </a:prstGeom>
          <a:noFill/>
        </p:spPr>
        <p:txBody>
          <a:bodyPr wrap="square" lIns="0" rIns="0" rtlCol="0" anchor="b">
            <a:spAutoFit/>
          </a:bodyPr>
          <a:lstStyle/>
          <a:p>
            <a:pPr lvl="0" defTabSz="914400">
              <a:defRPr/>
            </a:pPr>
            <a:r>
              <a:rPr lang="en-US" sz="2300" b="1" kern="0" noProof="1">
                <a:solidFill>
                  <a:prstClr val="white"/>
                </a:solidFill>
              </a:rPr>
              <a:t>Dễ dàng</a:t>
            </a:r>
          </a:p>
        </p:txBody>
      </p:sp>
      <p:sp>
        <p:nvSpPr>
          <p:cNvPr id="131" name="TextBox 130">
            <a:extLst>
              <a:ext uri="{FF2B5EF4-FFF2-40B4-BE49-F238E27FC236}">
                <a16:creationId xmlns:a16="http://schemas.microsoft.com/office/drawing/2014/main" id="{00A010FD-CCB0-4325-BC26-C4CFAFC87AC8}"/>
              </a:ext>
            </a:extLst>
          </p:cNvPr>
          <p:cNvSpPr txBox="1"/>
          <p:nvPr/>
        </p:nvSpPr>
        <p:spPr>
          <a:xfrm>
            <a:off x="3331241" y="8222290"/>
            <a:ext cx="5607789" cy="584775"/>
          </a:xfrm>
          <a:prstGeom prst="rect">
            <a:avLst/>
          </a:prstGeom>
          <a:noFill/>
        </p:spPr>
        <p:txBody>
          <a:bodyPr wrap="square" lIns="0" rIns="0" rtlCol="0" anchor="t">
            <a:spAutoFit/>
          </a:bodyPr>
          <a:lstStyle/>
          <a:p>
            <a:pPr lvl="0" algn="just" defTabSz="914400"/>
            <a:r>
              <a:rPr lang="vi-VN" sz="1600" kern="0" noProof="1">
                <a:solidFill>
                  <a:prstClr val="white"/>
                </a:solidFill>
              </a:rPr>
              <a:t>Giao diện thân thiện, dễ thao tác, tiếp cận các thông tin về thủ tục hành chính </a:t>
            </a:r>
          </a:p>
        </p:txBody>
      </p:sp>
      <p:grpSp>
        <p:nvGrpSpPr>
          <p:cNvPr id="132" name="Group 131">
            <a:extLst>
              <a:ext uri="{FF2B5EF4-FFF2-40B4-BE49-F238E27FC236}">
                <a16:creationId xmlns:a16="http://schemas.microsoft.com/office/drawing/2014/main" id="{36C14E12-5C70-4058-9927-9F05E4BE54E0}"/>
              </a:ext>
            </a:extLst>
          </p:cNvPr>
          <p:cNvGrpSpPr/>
          <p:nvPr/>
        </p:nvGrpSpPr>
        <p:grpSpPr>
          <a:xfrm>
            <a:off x="9388527" y="8185617"/>
            <a:ext cx="495160" cy="495160"/>
            <a:chOff x="7356108" y="1403702"/>
            <a:chExt cx="348352" cy="348352"/>
          </a:xfrm>
        </p:grpSpPr>
        <p:sp>
          <p:nvSpPr>
            <p:cNvPr id="136" name="Oval 135">
              <a:extLst>
                <a:ext uri="{FF2B5EF4-FFF2-40B4-BE49-F238E27FC236}">
                  <a16:creationId xmlns:a16="http://schemas.microsoft.com/office/drawing/2014/main" id="{1B8F3E23-5EDA-4F3A-B082-1F3BB67B7B7E}"/>
                </a:ext>
              </a:extLst>
            </p:cNvPr>
            <p:cNvSpPr/>
            <p:nvPr/>
          </p:nvSpPr>
          <p:spPr>
            <a:xfrm>
              <a:off x="7378501" y="1430734"/>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Graphic 69" descr="Badge 1">
              <a:extLst>
                <a:ext uri="{FF2B5EF4-FFF2-40B4-BE49-F238E27FC236}">
                  <a16:creationId xmlns:a16="http://schemas.microsoft.com/office/drawing/2014/main" id="{BF05C6A9-5899-4309-80A5-0CF75BA520E8}"/>
                </a:ext>
              </a:extLst>
            </p:cNvPr>
            <p:cNvSpPr/>
            <p:nvPr/>
          </p:nvSpPr>
          <p:spPr>
            <a:xfrm>
              <a:off x="7356108" y="1403702"/>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58 h 348352"/>
                <a:gd name="connsiteX5" fmla="*/ 174314 w 348352"/>
                <a:gd name="connsiteY5" fmla="*/ 0 h 348352"/>
                <a:gd name="connsiteX6" fmla="*/ 174176 w 348352"/>
                <a:gd name="connsiteY6" fmla="*/ 0 h 348352"/>
                <a:gd name="connsiteX7" fmla="*/ 193282 w 348352"/>
                <a:gd name="connsiteY7" fmla="*/ 248109 h 348352"/>
                <a:gd name="connsiteX8" fmla="*/ 166788 w 348352"/>
                <a:gd name="connsiteY8" fmla="*/ 248109 h 348352"/>
                <a:gd name="connsiteX9" fmla="*/ 166788 w 348352"/>
                <a:gd name="connsiteY9" fmla="*/ 121574 h 348352"/>
                <a:gd name="connsiteX10" fmla="*/ 159703 w 348352"/>
                <a:gd name="connsiteY10" fmla="*/ 125990 h 348352"/>
                <a:gd name="connsiteX11" fmla="*/ 152016 w 348352"/>
                <a:gd name="connsiteY11" fmla="*/ 129797 h 348352"/>
                <a:gd name="connsiteX12" fmla="*/ 143032 w 348352"/>
                <a:gd name="connsiteY12" fmla="*/ 132920 h 348352"/>
                <a:gd name="connsiteX13" fmla="*/ 132677 w 348352"/>
                <a:gd name="connsiteY13" fmla="*/ 135736 h 348352"/>
                <a:gd name="connsiteX14" fmla="*/ 132677 w 348352"/>
                <a:gd name="connsiteY14" fmla="*/ 114571 h 348352"/>
                <a:gd name="connsiteX15" fmla="*/ 139602 w 348352"/>
                <a:gd name="connsiteY15" fmla="*/ 112438 h 348352"/>
                <a:gd name="connsiteX16" fmla="*/ 145775 w 348352"/>
                <a:gd name="connsiteY16" fmla="*/ 110306 h 348352"/>
                <a:gd name="connsiteX17" fmla="*/ 151865 w 348352"/>
                <a:gd name="connsiteY17" fmla="*/ 107792 h 348352"/>
                <a:gd name="connsiteX18" fmla="*/ 157955 w 348352"/>
                <a:gd name="connsiteY18" fmla="*/ 105279 h 348352"/>
                <a:gd name="connsiteX19" fmla="*/ 163812 w 348352"/>
                <a:gd name="connsiteY19" fmla="*/ 102234 h 348352"/>
                <a:gd name="connsiteX20" fmla="*/ 169682 w 348352"/>
                <a:gd name="connsiteY20" fmla="*/ 99024 h 348352"/>
                <a:gd name="connsiteX21" fmla="*/ 175997 w 348352"/>
                <a:gd name="connsiteY21" fmla="*/ 95355 h 348352"/>
                <a:gd name="connsiteX22" fmla="*/ 182321 w 348352"/>
                <a:gd name="connsiteY22" fmla="*/ 91686 h 348352"/>
                <a:gd name="connsiteX23" fmla="*/ 193282 w 348352"/>
                <a:gd name="connsiteY23" fmla="*/ 91686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1"/>
                    <a:pt x="348353" y="174164"/>
                    <a:pt x="348353" y="174158"/>
                  </a:cubicBezTo>
                  <a:cubicBezTo>
                    <a:pt x="348386" y="78006"/>
                    <a:pt x="270466" y="33"/>
                    <a:pt x="174314" y="0"/>
                  </a:cubicBezTo>
                  <a:cubicBezTo>
                    <a:pt x="174268" y="0"/>
                    <a:pt x="174222" y="0"/>
                    <a:pt x="174176" y="0"/>
                  </a:cubicBezTo>
                  <a:close/>
                  <a:moveTo>
                    <a:pt x="193282" y="248109"/>
                  </a:moveTo>
                  <a:lnTo>
                    <a:pt x="166788" y="248109"/>
                  </a:lnTo>
                  <a:lnTo>
                    <a:pt x="166788" y="121574"/>
                  </a:lnTo>
                  <a:cubicBezTo>
                    <a:pt x="164550" y="123102"/>
                    <a:pt x="162188" y="124574"/>
                    <a:pt x="159703" y="125990"/>
                  </a:cubicBezTo>
                  <a:cubicBezTo>
                    <a:pt x="157218" y="127410"/>
                    <a:pt x="154651" y="128681"/>
                    <a:pt x="152016" y="129797"/>
                  </a:cubicBezTo>
                  <a:cubicBezTo>
                    <a:pt x="149167" y="130916"/>
                    <a:pt x="146172" y="131957"/>
                    <a:pt x="143032" y="132920"/>
                  </a:cubicBezTo>
                  <a:cubicBezTo>
                    <a:pt x="139892" y="133883"/>
                    <a:pt x="136440" y="134822"/>
                    <a:pt x="132677" y="135736"/>
                  </a:cubicBezTo>
                  <a:lnTo>
                    <a:pt x="132677" y="114571"/>
                  </a:lnTo>
                  <a:cubicBezTo>
                    <a:pt x="135214" y="113858"/>
                    <a:pt x="137523" y="113148"/>
                    <a:pt x="139602" y="112438"/>
                  </a:cubicBezTo>
                  <a:cubicBezTo>
                    <a:pt x="141681" y="111729"/>
                    <a:pt x="143738" y="111018"/>
                    <a:pt x="145775" y="110306"/>
                  </a:cubicBezTo>
                  <a:cubicBezTo>
                    <a:pt x="147797" y="109494"/>
                    <a:pt x="149833" y="108659"/>
                    <a:pt x="151865" y="107792"/>
                  </a:cubicBezTo>
                  <a:cubicBezTo>
                    <a:pt x="153897" y="106926"/>
                    <a:pt x="155924" y="106095"/>
                    <a:pt x="157955" y="105279"/>
                  </a:cubicBezTo>
                  <a:cubicBezTo>
                    <a:pt x="159881" y="104264"/>
                    <a:pt x="161834" y="103249"/>
                    <a:pt x="163812" y="102234"/>
                  </a:cubicBezTo>
                  <a:cubicBezTo>
                    <a:pt x="165790" y="101219"/>
                    <a:pt x="167747" y="100149"/>
                    <a:pt x="169682" y="99024"/>
                  </a:cubicBezTo>
                  <a:cubicBezTo>
                    <a:pt x="171822" y="97911"/>
                    <a:pt x="173927" y="96688"/>
                    <a:pt x="175997" y="95355"/>
                  </a:cubicBezTo>
                  <a:cubicBezTo>
                    <a:pt x="178067" y="94022"/>
                    <a:pt x="180175" y="92799"/>
                    <a:pt x="182321" y="91686"/>
                  </a:cubicBezTo>
                  <a:lnTo>
                    <a:pt x="193282" y="91686"/>
                  </a:lnTo>
                  <a:close/>
                </a:path>
              </a:pathLst>
            </a:custGeom>
            <a:solidFill>
              <a:srgbClr val="F7931F"/>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133" name="Freeform: Shape 3">
            <a:extLst>
              <a:ext uri="{FF2B5EF4-FFF2-40B4-BE49-F238E27FC236}">
                <a16:creationId xmlns:a16="http://schemas.microsoft.com/office/drawing/2014/main" id="{35AB6786-6B32-41EB-8334-D227BB0DF166}"/>
              </a:ext>
            </a:extLst>
          </p:cNvPr>
          <p:cNvSpPr/>
          <p:nvPr/>
        </p:nvSpPr>
        <p:spPr>
          <a:xfrm>
            <a:off x="10646287" y="3458625"/>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Freeform: Shape 5">
            <a:extLst>
              <a:ext uri="{FF2B5EF4-FFF2-40B4-BE49-F238E27FC236}">
                <a16:creationId xmlns:a16="http://schemas.microsoft.com/office/drawing/2014/main" id="{B6F5395F-EECF-4657-9B1A-59C60FC89215}"/>
              </a:ext>
            </a:extLst>
          </p:cNvPr>
          <p:cNvSpPr/>
          <p:nvPr/>
        </p:nvSpPr>
        <p:spPr>
          <a:xfrm>
            <a:off x="8518998" y="5360127"/>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Freeform: Shape 7">
            <a:extLst>
              <a:ext uri="{FF2B5EF4-FFF2-40B4-BE49-F238E27FC236}">
                <a16:creationId xmlns:a16="http://schemas.microsoft.com/office/drawing/2014/main" id="{951450C5-1A51-47D6-9685-C7053519415F}"/>
              </a:ext>
            </a:extLst>
          </p:cNvPr>
          <p:cNvSpPr/>
          <p:nvPr/>
        </p:nvSpPr>
        <p:spPr>
          <a:xfrm>
            <a:off x="6391711" y="7261628"/>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3" name="Group 172">
            <a:extLst>
              <a:ext uri="{FF2B5EF4-FFF2-40B4-BE49-F238E27FC236}">
                <a16:creationId xmlns:a16="http://schemas.microsoft.com/office/drawing/2014/main" id="{CBA85CBA-41AE-49BC-9378-D50378691078}"/>
              </a:ext>
            </a:extLst>
          </p:cNvPr>
          <p:cNvGrpSpPr/>
          <p:nvPr/>
        </p:nvGrpSpPr>
        <p:grpSpPr>
          <a:xfrm>
            <a:off x="1003669" y="7994248"/>
            <a:ext cx="882000" cy="877895"/>
            <a:chOff x="-2175989" y="-578944"/>
            <a:chExt cx="619125" cy="573154"/>
          </a:xfrm>
          <a:solidFill>
            <a:sysClr val="window" lastClr="FFFFFF"/>
          </a:solidFill>
        </p:grpSpPr>
        <p:sp>
          <p:nvSpPr>
            <p:cNvPr id="174" name="Freeform 73">
              <a:extLst>
                <a:ext uri="{FF2B5EF4-FFF2-40B4-BE49-F238E27FC236}">
                  <a16:creationId xmlns:a16="http://schemas.microsoft.com/office/drawing/2014/main" id="{720E60EA-CFAD-435F-B1EC-3C45F2F78BCC}"/>
                </a:ext>
              </a:extLst>
            </p:cNvPr>
            <p:cNvSpPr>
              <a:spLocks/>
            </p:cNvSpPr>
            <p:nvPr/>
          </p:nvSpPr>
          <p:spPr bwMode="auto">
            <a:xfrm>
              <a:off x="-2087089" y="-520140"/>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5" name="Freeform 74">
              <a:extLst>
                <a:ext uri="{FF2B5EF4-FFF2-40B4-BE49-F238E27FC236}">
                  <a16:creationId xmlns:a16="http://schemas.microsoft.com/office/drawing/2014/main" id="{802CA397-9E7F-4EF5-9ADA-AB169E9FA201}"/>
                </a:ext>
              </a:extLst>
            </p:cNvPr>
            <p:cNvSpPr>
              <a:spLocks/>
            </p:cNvSpPr>
            <p:nvPr/>
          </p:nvSpPr>
          <p:spPr bwMode="auto">
            <a:xfrm>
              <a:off x="-1838647" y="-578944"/>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6" name="Freeform 75">
              <a:extLst>
                <a:ext uri="{FF2B5EF4-FFF2-40B4-BE49-F238E27FC236}">
                  <a16:creationId xmlns:a16="http://schemas.microsoft.com/office/drawing/2014/main" id="{CA545C77-7B11-41F8-BE3A-2CB0937D8EE0}"/>
                </a:ext>
              </a:extLst>
            </p:cNvPr>
            <p:cNvSpPr>
              <a:spLocks/>
            </p:cNvSpPr>
            <p:nvPr/>
          </p:nvSpPr>
          <p:spPr bwMode="auto">
            <a:xfrm>
              <a:off x="-1737839" y="-335990"/>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7" name="Freeform 76">
              <a:extLst>
                <a:ext uri="{FF2B5EF4-FFF2-40B4-BE49-F238E27FC236}">
                  <a16:creationId xmlns:a16="http://schemas.microsoft.com/office/drawing/2014/main" id="{AE261F34-D445-419C-8D57-D57D4ADD900D}"/>
                </a:ext>
              </a:extLst>
            </p:cNvPr>
            <p:cNvSpPr>
              <a:spLocks/>
            </p:cNvSpPr>
            <p:nvPr/>
          </p:nvSpPr>
          <p:spPr bwMode="auto">
            <a:xfrm>
              <a:off x="-1861664" y="-183590"/>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8" name="Freeform 77">
              <a:extLst>
                <a:ext uri="{FF2B5EF4-FFF2-40B4-BE49-F238E27FC236}">
                  <a16:creationId xmlns:a16="http://schemas.microsoft.com/office/drawing/2014/main" id="{D0D7E56B-77D2-4B19-B3B0-B3378B8DBB28}"/>
                </a:ext>
              </a:extLst>
            </p:cNvPr>
            <p:cNvSpPr>
              <a:spLocks/>
            </p:cNvSpPr>
            <p:nvPr/>
          </p:nvSpPr>
          <p:spPr bwMode="auto">
            <a:xfrm>
              <a:off x="-2175989" y="-277253"/>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9" name="Freeform 78">
              <a:extLst>
                <a:ext uri="{FF2B5EF4-FFF2-40B4-BE49-F238E27FC236}">
                  <a16:creationId xmlns:a16="http://schemas.microsoft.com/office/drawing/2014/main" id="{B3083005-E17C-4DCD-953A-8A415FD42A05}"/>
                </a:ext>
              </a:extLst>
            </p:cNvPr>
            <p:cNvSpPr>
              <a:spLocks/>
            </p:cNvSpPr>
            <p:nvPr/>
          </p:nvSpPr>
          <p:spPr bwMode="auto">
            <a:xfrm>
              <a:off x="-1958503" y="-401079"/>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81" name="Group 180">
            <a:extLst>
              <a:ext uri="{FF2B5EF4-FFF2-40B4-BE49-F238E27FC236}">
                <a16:creationId xmlns:a16="http://schemas.microsoft.com/office/drawing/2014/main" id="{6CEB7EC5-890D-4954-92C9-802A5AEED1C7}"/>
              </a:ext>
            </a:extLst>
          </p:cNvPr>
          <p:cNvGrpSpPr/>
          <p:nvPr/>
        </p:nvGrpSpPr>
        <p:grpSpPr>
          <a:xfrm>
            <a:off x="3388903" y="5945236"/>
            <a:ext cx="867398" cy="1023213"/>
            <a:chOff x="8228013" y="1760538"/>
            <a:chExt cx="669926" cy="735012"/>
          </a:xfrm>
          <a:solidFill>
            <a:sysClr val="window" lastClr="FFFFFF"/>
          </a:solidFill>
        </p:grpSpPr>
        <p:sp>
          <p:nvSpPr>
            <p:cNvPr id="182" name="Freeform 39">
              <a:extLst>
                <a:ext uri="{FF2B5EF4-FFF2-40B4-BE49-F238E27FC236}">
                  <a16:creationId xmlns:a16="http://schemas.microsoft.com/office/drawing/2014/main" id="{10FF83F8-5F95-4F6C-92B2-711A8BDB9127}"/>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3" name="Freeform 40">
              <a:extLst>
                <a:ext uri="{FF2B5EF4-FFF2-40B4-BE49-F238E27FC236}">
                  <a16:creationId xmlns:a16="http://schemas.microsoft.com/office/drawing/2014/main" id="{9555366D-8E2E-4BB9-8194-C518F7C87598}"/>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4" name="Freeform 41">
              <a:extLst>
                <a:ext uri="{FF2B5EF4-FFF2-40B4-BE49-F238E27FC236}">
                  <a16:creationId xmlns:a16="http://schemas.microsoft.com/office/drawing/2014/main" id="{21219301-9EF4-41A4-ADED-475F2409AFF2}"/>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5" name="Freeform 42">
              <a:extLst>
                <a:ext uri="{FF2B5EF4-FFF2-40B4-BE49-F238E27FC236}">
                  <a16:creationId xmlns:a16="http://schemas.microsoft.com/office/drawing/2014/main" id="{5B1FF36A-EF8F-477D-AB46-CA053F5F0002}"/>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6" name="Freeform 43">
              <a:extLst>
                <a:ext uri="{FF2B5EF4-FFF2-40B4-BE49-F238E27FC236}">
                  <a16:creationId xmlns:a16="http://schemas.microsoft.com/office/drawing/2014/main" id="{BF2E9B82-CEA0-494F-A165-848ECE0CABDB}"/>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7" name="Freeform 44">
              <a:extLst>
                <a:ext uri="{FF2B5EF4-FFF2-40B4-BE49-F238E27FC236}">
                  <a16:creationId xmlns:a16="http://schemas.microsoft.com/office/drawing/2014/main" id="{9FB803F1-3A31-49E7-81C5-51BA4B09175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8" name="Freeform 45">
              <a:extLst>
                <a:ext uri="{FF2B5EF4-FFF2-40B4-BE49-F238E27FC236}">
                  <a16:creationId xmlns:a16="http://schemas.microsoft.com/office/drawing/2014/main" id="{BE4AE01E-47C1-4CA9-A0B4-F6C4C5653277}"/>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9" name="Freeform 46">
              <a:extLst>
                <a:ext uri="{FF2B5EF4-FFF2-40B4-BE49-F238E27FC236}">
                  <a16:creationId xmlns:a16="http://schemas.microsoft.com/office/drawing/2014/main" id="{34789637-0F0A-40CF-97E1-FC52605D79A0}"/>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0" name="Freeform 47">
              <a:extLst>
                <a:ext uri="{FF2B5EF4-FFF2-40B4-BE49-F238E27FC236}">
                  <a16:creationId xmlns:a16="http://schemas.microsoft.com/office/drawing/2014/main" id="{08E62433-92DB-48AD-B3FD-45F0E42D3F28}"/>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1" name="Freeform 48">
              <a:extLst>
                <a:ext uri="{FF2B5EF4-FFF2-40B4-BE49-F238E27FC236}">
                  <a16:creationId xmlns:a16="http://schemas.microsoft.com/office/drawing/2014/main" id="{AE537516-4FA3-4974-9993-EB71AA1A81AF}"/>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2" name="Freeform 49">
              <a:extLst>
                <a:ext uri="{FF2B5EF4-FFF2-40B4-BE49-F238E27FC236}">
                  <a16:creationId xmlns:a16="http://schemas.microsoft.com/office/drawing/2014/main" id="{A94321A0-5D49-4FE7-950D-0513A023BDA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3" name="Freeform 50">
              <a:extLst>
                <a:ext uri="{FF2B5EF4-FFF2-40B4-BE49-F238E27FC236}">
                  <a16:creationId xmlns:a16="http://schemas.microsoft.com/office/drawing/2014/main" id="{E47EE4FD-EF0B-48E6-9C30-0F822024DD86}"/>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94" name="Group 193">
            <a:extLst>
              <a:ext uri="{FF2B5EF4-FFF2-40B4-BE49-F238E27FC236}">
                <a16:creationId xmlns:a16="http://schemas.microsoft.com/office/drawing/2014/main" id="{E33B5E98-ACD0-4CA9-8D63-597281FA5DE9}"/>
              </a:ext>
            </a:extLst>
          </p:cNvPr>
          <p:cNvGrpSpPr/>
          <p:nvPr/>
        </p:nvGrpSpPr>
        <p:grpSpPr>
          <a:xfrm>
            <a:off x="5774864" y="4128512"/>
            <a:ext cx="832077" cy="908399"/>
            <a:chOff x="17304445" y="10119999"/>
            <a:chExt cx="1200523" cy="1218997"/>
          </a:xfrm>
          <a:solidFill>
            <a:sysClr val="window" lastClr="FFFFFF"/>
          </a:solidFill>
        </p:grpSpPr>
        <p:sp>
          <p:nvSpPr>
            <p:cNvPr id="195" name="Freeform 65">
              <a:extLst>
                <a:ext uri="{FF2B5EF4-FFF2-40B4-BE49-F238E27FC236}">
                  <a16:creationId xmlns:a16="http://schemas.microsoft.com/office/drawing/2014/main" id="{026A7A68-58D8-4D23-B11E-8C5BB0EE86EA}"/>
                </a:ext>
              </a:extLst>
            </p:cNvPr>
            <p:cNvSpPr>
              <a:spLocks/>
            </p:cNvSpPr>
            <p:nvPr/>
          </p:nvSpPr>
          <p:spPr bwMode="auto">
            <a:xfrm>
              <a:off x="17551694" y="10267699"/>
              <a:ext cx="174626" cy="358775"/>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6" name="Freeform 66">
              <a:extLst>
                <a:ext uri="{FF2B5EF4-FFF2-40B4-BE49-F238E27FC236}">
                  <a16:creationId xmlns:a16="http://schemas.microsoft.com/office/drawing/2014/main" id="{BB515C1E-CF8F-42C8-AADB-302D33F36733}"/>
                </a:ext>
              </a:extLst>
            </p:cNvPr>
            <p:cNvSpPr>
              <a:spLocks noEditPoints="1"/>
            </p:cNvSpPr>
            <p:nvPr/>
          </p:nvSpPr>
          <p:spPr bwMode="auto">
            <a:xfrm>
              <a:off x="17314440" y="10119999"/>
              <a:ext cx="679450" cy="677864"/>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7" name="Freeform 67">
              <a:extLst>
                <a:ext uri="{FF2B5EF4-FFF2-40B4-BE49-F238E27FC236}">
                  <a16:creationId xmlns:a16="http://schemas.microsoft.com/office/drawing/2014/main" id="{88547808-497B-4AE1-A67C-D2189DD90313}"/>
                </a:ext>
              </a:extLst>
            </p:cNvPr>
            <p:cNvSpPr>
              <a:spLocks/>
            </p:cNvSpPr>
            <p:nvPr/>
          </p:nvSpPr>
          <p:spPr bwMode="auto">
            <a:xfrm>
              <a:off x="17576282" y="10931008"/>
              <a:ext cx="928686" cy="407988"/>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8" name="Freeform 68">
              <a:extLst>
                <a:ext uri="{FF2B5EF4-FFF2-40B4-BE49-F238E27FC236}">
                  <a16:creationId xmlns:a16="http://schemas.microsoft.com/office/drawing/2014/main" id="{DA1633AE-B85C-4F5E-AFFC-1EAE93AA6A64}"/>
                </a:ext>
              </a:extLst>
            </p:cNvPr>
            <p:cNvSpPr>
              <a:spLocks noEditPoints="1"/>
            </p:cNvSpPr>
            <p:nvPr/>
          </p:nvSpPr>
          <p:spPr bwMode="auto">
            <a:xfrm>
              <a:off x="17304445" y="10914660"/>
              <a:ext cx="295275" cy="379412"/>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99" name="Group 198">
            <a:extLst>
              <a:ext uri="{FF2B5EF4-FFF2-40B4-BE49-F238E27FC236}">
                <a16:creationId xmlns:a16="http://schemas.microsoft.com/office/drawing/2014/main" id="{78617CA0-735A-43DE-91A6-C7C30337BB5A}"/>
              </a:ext>
            </a:extLst>
          </p:cNvPr>
          <p:cNvGrpSpPr/>
          <p:nvPr/>
        </p:nvGrpSpPr>
        <p:grpSpPr>
          <a:xfrm>
            <a:off x="8209898" y="2301471"/>
            <a:ext cx="764401" cy="817004"/>
            <a:chOff x="8304213" y="3406775"/>
            <a:chExt cx="536575" cy="533400"/>
          </a:xfrm>
          <a:solidFill>
            <a:sysClr val="window" lastClr="FFFFFF"/>
          </a:solidFill>
        </p:grpSpPr>
        <p:sp>
          <p:nvSpPr>
            <p:cNvPr id="200" name="Freeform 55">
              <a:extLst>
                <a:ext uri="{FF2B5EF4-FFF2-40B4-BE49-F238E27FC236}">
                  <a16:creationId xmlns:a16="http://schemas.microsoft.com/office/drawing/2014/main" id="{E023FBE4-DCA2-4C97-BC81-C7BA1E0848E1}"/>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1" name="Freeform 56">
              <a:extLst>
                <a:ext uri="{FF2B5EF4-FFF2-40B4-BE49-F238E27FC236}">
                  <a16:creationId xmlns:a16="http://schemas.microsoft.com/office/drawing/2014/main" id="{7AE7BF19-7044-4E00-A8E6-C1AE18EEA743}"/>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2" name="Freeform 57">
              <a:extLst>
                <a:ext uri="{FF2B5EF4-FFF2-40B4-BE49-F238E27FC236}">
                  <a16:creationId xmlns:a16="http://schemas.microsoft.com/office/drawing/2014/main" id="{E833788D-09EC-4220-9625-56214BB71455}"/>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3" name="Freeform 58">
              <a:extLst>
                <a:ext uri="{FF2B5EF4-FFF2-40B4-BE49-F238E27FC236}">
                  <a16:creationId xmlns:a16="http://schemas.microsoft.com/office/drawing/2014/main" id="{B5A8C866-CCD9-4C1D-A49E-B8F042164987}"/>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4" name="Freeform 59">
              <a:extLst>
                <a:ext uri="{FF2B5EF4-FFF2-40B4-BE49-F238E27FC236}">
                  <a16:creationId xmlns:a16="http://schemas.microsoft.com/office/drawing/2014/main" id="{C6F776F1-B238-4BB3-BA3A-A280BF378193}"/>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5" name="Freeform 60">
              <a:extLst>
                <a:ext uri="{FF2B5EF4-FFF2-40B4-BE49-F238E27FC236}">
                  <a16:creationId xmlns:a16="http://schemas.microsoft.com/office/drawing/2014/main" id="{0EC65C50-9F41-4138-988A-91CD064E49B6}"/>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888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00"/>
                                        <p:tgtEl>
                                          <p:spTgt spid="1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wipe(down)">
                                      <p:cBhvr>
                                        <p:cTn id="10" dur="500"/>
                                        <p:tgtEl>
                                          <p:spTgt spid="1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down)">
                                      <p:cBhvr>
                                        <p:cTn id="13" dur="500"/>
                                        <p:tgtEl>
                                          <p:spTgt spid="1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down)">
                                      <p:cBhvr>
                                        <p:cTn id="16" dur="500"/>
                                        <p:tgtEl>
                                          <p:spTgt spid="131"/>
                                        </p:tgtEl>
                                      </p:cBhvr>
                                    </p:animEffect>
                                  </p:childTnLst>
                                </p:cTn>
                              </p:par>
                              <p:par>
                                <p:cTn id="17" presetID="22" presetClass="entr" presetSubtype="4"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wipe(down)">
                                      <p:cBhvr>
                                        <p:cTn id="19" dur="500"/>
                                        <p:tgtEl>
                                          <p:spTgt spid="132"/>
                                        </p:tgtEl>
                                      </p:cBhvr>
                                    </p:animEffect>
                                  </p:childTnLst>
                                </p:cTn>
                              </p:par>
                              <p:par>
                                <p:cTn id="20" presetID="22" presetClass="entr" presetSubtype="4" fill="hold"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wipe(down)">
                                      <p:cBhvr>
                                        <p:cTn id="22" dur="5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down)">
                                      <p:cBhvr>
                                        <p:cTn id="27" dur="500"/>
                                        <p:tgtEl>
                                          <p:spTgt spid="1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wipe(down)">
                                      <p:cBhvr>
                                        <p:cTn id="30" dur="500"/>
                                        <p:tgtEl>
                                          <p:spTgt spid="152"/>
                                        </p:tgtEl>
                                      </p:cBhvr>
                                    </p:animEffect>
                                  </p:childTnLst>
                                </p:cTn>
                              </p:par>
                              <p:par>
                                <p:cTn id="31" presetID="22" presetClass="entr" presetSubtype="4"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down)">
                                      <p:cBhvr>
                                        <p:cTn id="33" dur="500"/>
                                        <p:tgtEl>
                                          <p:spTgt spid="126"/>
                                        </p:tgtEl>
                                      </p:cBhvr>
                                    </p:animEffect>
                                  </p:childTnLst>
                                </p:cTn>
                              </p:par>
                              <p:par>
                                <p:cTn id="34" presetID="22" presetClass="entr" presetSubtype="4" fill="hold" nodeType="with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wipe(down)">
                                      <p:cBhvr>
                                        <p:cTn id="36" dur="500"/>
                                        <p:tgtEl>
                                          <p:spTgt spid="1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down)">
                                      <p:cBhvr>
                                        <p:cTn id="39" dur="500"/>
                                        <p:tgtEl>
                                          <p:spTgt spid="135"/>
                                        </p:tgtEl>
                                      </p:cBhvr>
                                    </p:animEffect>
                                  </p:childTnLst>
                                </p:cTn>
                              </p:par>
                              <p:par>
                                <p:cTn id="40" presetID="22" presetClass="entr" presetSubtype="4" fill="hold" nodeType="with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wipe(down)">
                                      <p:cBhvr>
                                        <p:cTn id="42" dur="500"/>
                                        <p:tgtEl>
                                          <p:spTgt spid="1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down)">
                                      <p:cBhvr>
                                        <p:cTn id="47" dur="500"/>
                                        <p:tgtEl>
                                          <p:spTgt spid="1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wipe(down)">
                                      <p:cBhvr>
                                        <p:cTn id="50" dur="500"/>
                                        <p:tgtEl>
                                          <p:spTgt spid="162"/>
                                        </p:tgtEl>
                                      </p:cBhvr>
                                    </p:animEffect>
                                  </p:childTnLst>
                                </p:cTn>
                              </p:par>
                              <p:par>
                                <p:cTn id="51" presetID="22" presetClass="entr" presetSubtype="4" fill="hold" nodeType="with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wipe(down)">
                                      <p:cBhvr>
                                        <p:cTn id="53" dur="500"/>
                                        <p:tgtEl>
                                          <p:spTgt spid="122"/>
                                        </p:tgtEl>
                                      </p:cBhvr>
                                    </p:animEffect>
                                  </p:childTnLst>
                                </p:cTn>
                              </p:par>
                              <p:par>
                                <p:cTn id="54" presetID="22" presetClass="entr" presetSubtype="4" fill="hold"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wipe(down)">
                                      <p:cBhvr>
                                        <p:cTn id="59" dur="500"/>
                                        <p:tgtEl>
                                          <p:spTgt spid="134"/>
                                        </p:tgtEl>
                                      </p:cBhvr>
                                    </p:animEffect>
                                  </p:childTnLst>
                                </p:cTn>
                              </p:par>
                              <p:par>
                                <p:cTn id="60" presetID="22" presetClass="entr" presetSubtype="4" fill="hold" nodeType="with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wipe(down)">
                                      <p:cBhvr>
                                        <p:cTn id="62" dur="500"/>
                                        <p:tgtEl>
                                          <p:spTgt spid="1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wipe(down)">
                                      <p:cBhvr>
                                        <p:cTn id="67" dur="500"/>
                                        <p:tgtEl>
                                          <p:spTgt spid="11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68"/>
                                        </p:tgtEl>
                                        <p:attrNameLst>
                                          <p:attrName>style.visibility</p:attrName>
                                        </p:attrNameLst>
                                      </p:cBhvr>
                                      <p:to>
                                        <p:strVal val="visible"/>
                                      </p:to>
                                    </p:set>
                                    <p:animEffect transition="in" filter="wipe(down)">
                                      <p:cBhvr>
                                        <p:cTn id="70" dur="500"/>
                                        <p:tgtEl>
                                          <p:spTgt spid="168"/>
                                        </p:tgtEl>
                                      </p:cBhvr>
                                    </p:animEffect>
                                  </p:childTnLst>
                                </p:cTn>
                              </p:par>
                              <p:par>
                                <p:cTn id="71" presetID="22" presetClass="entr" presetSubtype="4" fill="hold"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wipe(down)">
                                      <p:cBhvr>
                                        <p:cTn id="73" dur="500"/>
                                        <p:tgtEl>
                                          <p:spTgt spid="118"/>
                                        </p:tgtEl>
                                      </p:cBhvr>
                                    </p:animEffect>
                                  </p:childTnLst>
                                </p:cTn>
                              </p:par>
                              <p:par>
                                <p:cTn id="74" presetID="22" presetClass="entr" presetSubtype="4" fill="hold"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wipe(down)">
                                      <p:cBhvr>
                                        <p:cTn id="79" dur="500"/>
                                        <p:tgtEl>
                                          <p:spTgt spid="133"/>
                                        </p:tgtEl>
                                      </p:cBhvr>
                                    </p:animEffect>
                                  </p:childTnLst>
                                </p:cTn>
                              </p:par>
                              <p:par>
                                <p:cTn id="80" presetID="22" presetClass="entr" presetSubtype="4" fill="hold" nodeType="withEffect">
                                  <p:stCondLst>
                                    <p:cond delay="0"/>
                                  </p:stCondLst>
                                  <p:childTnLst>
                                    <p:set>
                                      <p:cBhvr>
                                        <p:cTn id="81" dur="1" fill="hold">
                                          <p:stCondLst>
                                            <p:cond delay="0"/>
                                          </p:stCondLst>
                                        </p:cTn>
                                        <p:tgtEl>
                                          <p:spTgt spid="199"/>
                                        </p:tgtEl>
                                        <p:attrNameLst>
                                          <p:attrName>style.visibility</p:attrName>
                                        </p:attrNameLst>
                                      </p:cBhvr>
                                      <p:to>
                                        <p:strVal val="visible"/>
                                      </p:to>
                                    </p:set>
                                    <p:animEffect transition="in" filter="wipe(down)">
                                      <p:cBhvr>
                                        <p:cTn id="8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68" grpId="0" animBg="1"/>
      <p:bldP spid="120" grpId="0" animBg="1"/>
      <p:bldP spid="162" grpId="0" animBg="1"/>
      <p:bldP spid="124" grpId="0" animBg="1"/>
      <p:bldP spid="152" grpId="0" animBg="1"/>
      <p:bldP spid="128" grpId="0" animBg="1"/>
      <p:bldP spid="138" grpId="0" animBg="1"/>
      <p:bldP spid="130" grpId="0"/>
      <p:bldP spid="131" grpId="0"/>
      <p:bldP spid="133" grpId="0" animBg="1"/>
      <p:bldP spid="134"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a:cs typeface="Segoe UI" panose="020B0502040204020203" pitchFamily="34" charset="0"/>
              </a:rPr>
              <a:t>TÍNH NĂNG ƯU VIỆT – ĐỐI VỚI CÁN BỘ XỬ LÝ</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 name="Freeform: Shape 3">
            <a:extLst>
              <a:ext uri="{FF2B5EF4-FFF2-40B4-BE49-F238E27FC236}">
                <a16:creationId xmlns:a16="http://schemas.microsoft.com/office/drawing/2014/main" id="{9383D1ED-6AE4-40B3-935D-F590FA5C8273}"/>
              </a:ext>
            </a:extLst>
          </p:cNvPr>
          <p:cNvSpPr/>
          <p:nvPr/>
        </p:nvSpPr>
        <p:spPr>
          <a:xfrm>
            <a:off x="5993633" y="2499049"/>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2"/>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8" name="Freeform: Shape 6">
            <a:extLst>
              <a:ext uri="{FF2B5EF4-FFF2-40B4-BE49-F238E27FC236}">
                <a16:creationId xmlns:a16="http://schemas.microsoft.com/office/drawing/2014/main" id="{D4980B63-447D-4AD3-82AC-271EB9545244}"/>
              </a:ext>
            </a:extLst>
          </p:cNvPr>
          <p:cNvSpPr/>
          <p:nvPr/>
        </p:nvSpPr>
        <p:spPr>
          <a:xfrm>
            <a:off x="6255399" y="2760841"/>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9" name="Freeform: Shape 8">
            <a:extLst>
              <a:ext uri="{FF2B5EF4-FFF2-40B4-BE49-F238E27FC236}">
                <a16:creationId xmlns:a16="http://schemas.microsoft.com/office/drawing/2014/main" id="{D9523793-D573-4DB2-AB71-7700F71A39FD}"/>
              </a:ext>
            </a:extLst>
          </p:cNvPr>
          <p:cNvSpPr/>
          <p:nvPr/>
        </p:nvSpPr>
        <p:spPr>
          <a:xfrm rot="5400000">
            <a:off x="8937016" y="2499043"/>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00B0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0" name="Freeform: Shape 11">
            <a:extLst>
              <a:ext uri="{FF2B5EF4-FFF2-40B4-BE49-F238E27FC236}">
                <a16:creationId xmlns:a16="http://schemas.microsoft.com/office/drawing/2014/main" id="{DC2C5B54-87F5-429A-868C-9AE439C6CE37}"/>
              </a:ext>
            </a:extLst>
          </p:cNvPr>
          <p:cNvSpPr/>
          <p:nvPr/>
        </p:nvSpPr>
        <p:spPr>
          <a:xfrm rot="5400000">
            <a:off x="9915982" y="2760815"/>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1" name="Freeform: Shape 13">
            <a:extLst>
              <a:ext uri="{FF2B5EF4-FFF2-40B4-BE49-F238E27FC236}">
                <a16:creationId xmlns:a16="http://schemas.microsoft.com/office/drawing/2014/main" id="{D0BC05D2-4FFF-4886-A739-C8262C2CF004}"/>
              </a:ext>
            </a:extLst>
          </p:cNvPr>
          <p:cNvSpPr/>
          <p:nvPr/>
        </p:nvSpPr>
        <p:spPr>
          <a:xfrm rot="10800000">
            <a:off x="8937020" y="5380427"/>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6"/>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5" name="Freeform: Shape 16">
            <a:extLst>
              <a:ext uri="{FF2B5EF4-FFF2-40B4-BE49-F238E27FC236}">
                <a16:creationId xmlns:a16="http://schemas.microsoft.com/office/drawing/2014/main" id="{9E425AD3-7FF4-4CB0-AD7C-A1255ECBAC63}"/>
              </a:ext>
            </a:extLst>
          </p:cNvPr>
          <p:cNvSpPr/>
          <p:nvPr/>
        </p:nvSpPr>
        <p:spPr>
          <a:xfrm rot="10800000">
            <a:off x="9916009" y="6359401"/>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6" name="Freeform: Shape 18">
            <a:extLst>
              <a:ext uri="{FF2B5EF4-FFF2-40B4-BE49-F238E27FC236}">
                <a16:creationId xmlns:a16="http://schemas.microsoft.com/office/drawing/2014/main" id="{AD57C836-63A2-49A6-BD2F-B0712B73D405}"/>
              </a:ext>
            </a:extLst>
          </p:cNvPr>
          <p:cNvSpPr/>
          <p:nvPr/>
        </p:nvSpPr>
        <p:spPr>
          <a:xfrm rot="16200000">
            <a:off x="5993627" y="5380423"/>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4"/>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7" name="Freeform: Shape 21">
            <a:extLst>
              <a:ext uri="{FF2B5EF4-FFF2-40B4-BE49-F238E27FC236}">
                <a16:creationId xmlns:a16="http://schemas.microsoft.com/office/drawing/2014/main" id="{5CC5A45E-0057-4348-B085-11F958F31072}"/>
              </a:ext>
            </a:extLst>
          </p:cNvPr>
          <p:cNvSpPr/>
          <p:nvPr/>
        </p:nvSpPr>
        <p:spPr>
          <a:xfrm rot="16200000">
            <a:off x="6255414" y="6359417"/>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8" name="TextBox 17">
            <a:extLst>
              <a:ext uri="{FF2B5EF4-FFF2-40B4-BE49-F238E27FC236}">
                <a16:creationId xmlns:a16="http://schemas.microsoft.com/office/drawing/2014/main" id="{69B5642C-A87A-4C8A-86A8-E41CE479FD96}"/>
              </a:ext>
            </a:extLst>
          </p:cNvPr>
          <p:cNvSpPr txBox="1"/>
          <p:nvPr/>
        </p:nvSpPr>
        <p:spPr>
          <a:xfrm>
            <a:off x="10281173" y="6410366"/>
            <a:ext cx="710451" cy="1338828"/>
          </a:xfrm>
          <a:prstGeom prst="rect">
            <a:avLst/>
          </a:prstGeom>
          <a:noFill/>
        </p:spPr>
        <p:txBody>
          <a:bodyPr wrap="none" rtlCol="0" anchor="ctr">
            <a:spAutoFit/>
          </a:bodyPr>
          <a:lstStyle/>
          <a:p>
            <a:pPr algn="ctr"/>
            <a:r>
              <a:rPr lang="fr-FR" sz="8100" b="1" dirty="0">
                <a:solidFill>
                  <a:schemeClr val="accent6">
                    <a:lumMod val="50000"/>
                  </a:schemeClr>
                </a:solidFill>
              </a:rPr>
              <a:t>3</a:t>
            </a:r>
          </a:p>
        </p:txBody>
      </p:sp>
      <p:sp>
        <p:nvSpPr>
          <p:cNvPr id="19" name="TextBox 18">
            <a:extLst>
              <a:ext uri="{FF2B5EF4-FFF2-40B4-BE49-F238E27FC236}">
                <a16:creationId xmlns:a16="http://schemas.microsoft.com/office/drawing/2014/main" id="{492916C6-4F4E-4966-819C-2B3D4458C989}"/>
              </a:ext>
            </a:extLst>
          </p:cNvPr>
          <p:cNvSpPr txBox="1"/>
          <p:nvPr/>
        </p:nvSpPr>
        <p:spPr>
          <a:xfrm>
            <a:off x="6620577" y="6410381"/>
            <a:ext cx="710451" cy="1338828"/>
          </a:xfrm>
          <a:prstGeom prst="rect">
            <a:avLst/>
          </a:prstGeom>
          <a:noFill/>
        </p:spPr>
        <p:txBody>
          <a:bodyPr wrap="none" rtlCol="0" anchor="ctr">
            <a:spAutoFit/>
          </a:bodyPr>
          <a:lstStyle/>
          <a:p>
            <a:pPr algn="ctr"/>
            <a:r>
              <a:rPr lang="fr-FR" sz="8100" b="1" dirty="0">
                <a:solidFill>
                  <a:schemeClr val="accent4">
                    <a:lumMod val="50000"/>
                  </a:schemeClr>
                </a:solidFill>
              </a:rPr>
              <a:t>4</a:t>
            </a:r>
          </a:p>
        </p:txBody>
      </p:sp>
      <p:sp>
        <p:nvSpPr>
          <p:cNvPr id="20" name="TextBox 19">
            <a:extLst>
              <a:ext uri="{FF2B5EF4-FFF2-40B4-BE49-F238E27FC236}">
                <a16:creationId xmlns:a16="http://schemas.microsoft.com/office/drawing/2014/main" id="{FA33EADB-C197-4886-9494-A2EB5FE5CB0D}"/>
              </a:ext>
            </a:extLst>
          </p:cNvPr>
          <p:cNvSpPr txBox="1"/>
          <p:nvPr/>
        </p:nvSpPr>
        <p:spPr>
          <a:xfrm>
            <a:off x="10281147" y="2811804"/>
            <a:ext cx="710451" cy="1338828"/>
          </a:xfrm>
          <a:prstGeom prst="rect">
            <a:avLst/>
          </a:prstGeom>
          <a:noFill/>
        </p:spPr>
        <p:txBody>
          <a:bodyPr wrap="none" rtlCol="0" anchor="ctr">
            <a:spAutoFit/>
          </a:bodyPr>
          <a:lstStyle/>
          <a:p>
            <a:pPr algn="ctr"/>
            <a:r>
              <a:rPr lang="fr-FR" sz="8100" b="1" dirty="0">
                <a:solidFill>
                  <a:schemeClr val="accent3">
                    <a:lumMod val="75000"/>
                  </a:schemeClr>
                </a:solidFill>
              </a:rPr>
              <a:t>2</a:t>
            </a:r>
          </a:p>
        </p:txBody>
      </p:sp>
      <p:sp>
        <p:nvSpPr>
          <p:cNvPr id="21" name="TextBox 20">
            <a:extLst>
              <a:ext uri="{FF2B5EF4-FFF2-40B4-BE49-F238E27FC236}">
                <a16:creationId xmlns:a16="http://schemas.microsoft.com/office/drawing/2014/main" id="{1EE7E078-259A-43DA-89DA-FA9C2D401BC9}"/>
              </a:ext>
            </a:extLst>
          </p:cNvPr>
          <p:cNvSpPr txBox="1"/>
          <p:nvPr/>
        </p:nvSpPr>
        <p:spPr>
          <a:xfrm>
            <a:off x="6620564" y="2811804"/>
            <a:ext cx="710451" cy="1338828"/>
          </a:xfrm>
          <a:prstGeom prst="rect">
            <a:avLst/>
          </a:prstGeom>
          <a:noFill/>
        </p:spPr>
        <p:txBody>
          <a:bodyPr wrap="none" rtlCol="0" anchor="ctr">
            <a:spAutoFit/>
          </a:bodyPr>
          <a:lstStyle/>
          <a:p>
            <a:pPr algn="ctr"/>
            <a:r>
              <a:rPr lang="fr-FR" sz="8100" b="1" dirty="0">
                <a:solidFill>
                  <a:schemeClr val="accent5">
                    <a:lumMod val="75000"/>
                  </a:schemeClr>
                </a:solidFill>
              </a:rPr>
              <a:t>1</a:t>
            </a:r>
          </a:p>
        </p:txBody>
      </p:sp>
      <p:pic>
        <p:nvPicPr>
          <p:cNvPr id="22" name="Graphic 26" descr="Lightbulb">
            <a:extLst>
              <a:ext uri="{FF2B5EF4-FFF2-40B4-BE49-F238E27FC236}">
                <a16:creationId xmlns:a16="http://schemas.microsoft.com/office/drawing/2014/main" id="{36A7D484-2742-4D3C-8CF6-60B14E37E2B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1423" y="4404140"/>
            <a:ext cx="638942" cy="638942"/>
          </a:xfrm>
          <a:prstGeom prst="rect">
            <a:avLst/>
          </a:prstGeom>
          <a:effectLst>
            <a:outerShdw blurRad="50800" dist="38100" dir="2700000" algn="tl" rotWithShape="0">
              <a:prstClr val="black">
                <a:alpha val="40000"/>
              </a:prstClr>
            </a:outerShdw>
          </a:effectLst>
        </p:spPr>
      </p:pic>
      <p:pic>
        <p:nvPicPr>
          <p:cNvPr id="23" name="Graphic 27" descr="Stopwatch">
            <a:extLst>
              <a:ext uri="{FF2B5EF4-FFF2-40B4-BE49-F238E27FC236}">
                <a16:creationId xmlns:a16="http://schemas.microsoft.com/office/drawing/2014/main" id="{C2C6DAE9-F7F4-4202-BCE2-4799E34CEEB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1423" y="5484217"/>
            <a:ext cx="638942" cy="638942"/>
          </a:xfrm>
          <a:prstGeom prst="rect">
            <a:avLst/>
          </a:prstGeom>
        </p:spPr>
      </p:pic>
      <p:pic>
        <p:nvPicPr>
          <p:cNvPr id="24" name="Graphic 28" descr="Gears">
            <a:extLst>
              <a:ext uri="{FF2B5EF4-FFF2-40B4-BE49-F238E27FC236}">
                <a16:creationId xmlns:a16="http://schemas.microsoft.com/office/drawing/2014/main" id="{FB4B2CF9-A57E-4B2C-8E0D-B7486070D8A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81495" y="5484217"/>
            <a:ext cx="638942" cy="638942"/>
          </a:xfrm>
          <a:prstGeom prst="rect">
            <a:avLst/>
          </a:prstGeom>
        </p:spPr>
      </p:pic>
      <p:pic>
        <p:nvPicPr>
          <p:cNvPr id="25" name="Graphic 29" descr="Bar graph with upward trend">
            <a:extLst>
              <a:ext uri="{FF2B5EF4-FFF2-40B4-BE49-F238E27FC236}">
                <a16:creationId xmlns:a16="http://schemas.microsoft.com/office/drawing/2014/main" id="{6FED7D34-50A9-4EC4-A60F-29E826233CA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22212" y="4444857"/>
            <a:ext cx="557508" cy="557508"/>
          </a:xfrm>
          <a:prstGeom prst="rect">
            <a:avLst/>
          </a:prstGeom>
        </p:spPr>
      </p:pic>
      <p:sp>
        <p:nvSpPr>
          <p:cNvPr id="26" name="Shape">
            <a:extLst>
              <a:ext uri="{FF2B5EF4-FFF2-40B4-BE49-F238E27FC236}">
                <a16:creationId xmlns:a16="http://schemas.microsoft.com/office/drawing/2014/main" id="{11478FC5-351D-462A-8FAF-5A005467AEFD}"/>
              </a:ext>
            </a:extLst>
          </p:cNvPr>
          <p:cNvSpPr/>
          <p:nvPr/>
        </p:nvSpPr>
        <p:spPr>
          <a:xfrm>
            <a:off x="7201490" y="4362470"/>
            <a:ext cx="452067" cy="1854837"/>
          </a:xfrm>
          <a:custGeom>
            <a:avLst/>
            <a:gdLst/>
            <a:ahLst/>
            <a:cxnLst>
              <a:cxn ang="0">
                <a:pos x="wd2" y="hd2"/>
              </a:cxn>
              <a:cxn ang="5400000">
                <a:pos x="wd2" y="hd2"/>
              </a:cxn>
              <a:cxn ang="10800000">
                <a:pos x="wd2" y="hd2"/>
              </a:cxn>
              <a:cxn ang="16200000">
                <a:pos x="wd2" y="hd2"/>
              </a:cxn>
            </a:cxnLst>
            <a:rect l="0" t="0" r="r" b="b"/>
            <a:pathLst>
              <a:path w="21600" h="21600" extrusionOk="0">
                <a:moveTo>
                  <a:pt x="18879" y="20274"/>
                </a:moveTo>
                <a:cubicBezTo>
                  <a:pt x="18632" y="20274"/>
                  <a:pt x="18384" y="20294"/>
                  <a:pt x="18137" y="20314"/>
                </a:cubicBezTo>
                <a:cubicBezTo>
                  <a:pt x="8079" y="17662"/>
                  <a:pt x="2473" y="14246"/>
                  <a:pt x="2473" y="10609"/>
                </a:cubicBezTo>
                <a:cubicBezTo>
                  <a:pt x="2473" y="7033"/>
                  <a:pt x="7832" y="3637"/>
                  <a:pt x="17725" y="1005"/>
                </a:cubicBezTo>
                <a:lnTo>
                  <a:pt x="17725" y="2029"/>
                </a:lnTo>
                <a:cubicBezTo>
                  <a:pt x="17725" y="2190"/>
                  <a:pt x="18220" y="2311"/>
                  <a:pt x="18879" y="2311"/>
                </a:cubicBezTo>
                <a:cubicBezTo>
                  <a:pt x="19209" y="2311"/>
                  <a:pt x="19456" y="2270"/>
                  <a:pt x="19704" y="2230"/>
                </a:cubicBezTo>
                <a:cubicBezTo>
                  <a:pt x="19951" y="2190"/>
                  <a:pt x="20033" y="2110"/>
                  <a:pt x="20033" y="2029"/>
                </a:cubicBezTo>
                <a:lnTo>
                  <a:pt x="20033" y="281"/>
                </a:lnTo>
                <a:cubicBezTo>
                  <a:pt x="20033" y="121"/>
                  <a:pt x="19539" y="0"/>
                  <a:pt x="18879" y="0"/>
                </a:cubicBezTo>
                <a:lnTo>
                  <a:pt x="11707" y="0"/>
                </a:lnTo>
                <a:cubicBezTo>
                  <a:pt x="11047" y="0"/>
                  <a:pt x="10553" y="121"/>
                  <a:pt x="10553" y="281"/>
                </a:cubicBezTo>
                <a:cubicBezTo>
                  <a:pt x="10553" y="442"/>
                  <a:pt x="11047" y="563"/>
                  <a:pt x="11707" y="563"/>
                </a:cubicBezTo>
                <a:lnTo>
                  <a:pt x="16076" y="563"/>
                </a:lnTo>
                <a:cubicBezTo>
                  <a:pt x="5688" y="3315"/>
                  <a:pt x="0" y="6852"/>
                  <a:pt x="0" y="10609"/>
                </a:cubicBezTo>
                <a:cubicBezTo>
                  <a:pt x="0" y="14387"/>
                  <a:pt x="5771" y="17963"/>
                  <a:pt x="16324" y="20716"/>
                </a:cubicBezTo>
                <a:cubicBezTo>
                  <a:pt x="16241" y="20796"/>
                  <a:pt x="16159" y="20857"/>
                  <a:pt x="16159" y="20937"/>
                </a:cubicBezTo>
                <a:cubicBezTo>
                  <a:pt x="16159" y="21299"/>
                  <a:pt x="17395" y="21600"/>
                  <a:pt x="18879" y="21600"/>
                </a:cubicBezTo>
                <a:cubicBezTo>
                  <a:pt x="20363" y="21600"/>
                  <a:pt x="21600" y="21299"/>
                  <a:pt x="21600" y="20937"/>
                </a:cubicBezTo>
                <a:cubicBezTo>
                  <a:pt x="21600" y="20575"/>
                  <a:pt x="20363" y="20274"/>
                  <a:pt x="18879" y="20274"/>
                </a:cubicBezTo>
                <a:close/>
              </a:path>
            </a:pathLst>
          </a:custGeom>
          <a:solidFill>
            <a:schemeClr val="bg1">
              <a:lumMod val="85000"/>
            </a:schemeClr>
          </a:solidFill>
          <a:ln w="12700">
            <a:miter lim="400000"/>
          </a:ln>
        </p:spPr>
        <p:txBody>
          <a:bodyPr lIns="42863" tIns="42863" rIns="42863" bIns="42863" anchor="ctr"/>
          <a:lstStyle/>
          <a:p>
            <a:pPr>
              <a:defRPr sz="3000">
                <a:solidFill>
                  <a:srgbClr val="FFFFFF"/>
                </a:solidFill>
              </a:defRPr>
            </a:pPr>
            <a:endParaRPr sz="3375"/>
          </a:p>
        </p:txBody>
      </p:sp>
      <p:sp>
        <p:nvSpPr>
          <p:cNvPr id="27" name="Shape">
            <a:extLst>
              <a:ext uri="{FF2B5EF4-FFF2-40B4-BE49-F238E27FC236}">
                <a16:creationId xmlns:a16="http://schemas.microsoft.com/office/drawing/2014/main" id="{FC2E614E-9C0A-4D94-B16D-E643D820D93D}"/>
              </a:ext>
            </a:extLst>
          </p:cNvPr>
          <p:cNvSpPr/>
          <p:nvPr/>
        </p:nvSpPr>
        <p:spPr>
          <a:xfrm>
            <a:off x="9979430" y="4362470"/>
            <a:ext cx="452067" cy="1854837"/>
          </a:xfrm>
          <a:custGeom>
            <a:avLst/>
            <a:gdLst/>
            <a:ahLst/>
            <a:cxnLst>
              <a:cxn ang="0">
                <a:pos x="wd2" y="hd2"/>
              </a:cxn>
              <a:cxn ang="5400000">
                <a:pos x="wd2" y="hd2"/>
              </a:cxn>
              <a:cxn ang="10800000">
                <a:pos x="wd2" y="hd2"/>
              </a:cxn>
              <a:cxn ang="16200000">
                <a:pos x="wd2" y="hd2"/>
              </a:cxn>
            </a:cxnLst>
            <a:rect l="0" t="0" r="r" b="b"/>
            <a:pathLst>
              <a:path w="21600" h="21600" extrusionOk="0">
                <a:moveTo>
                  <a:pt x="2721" y="1326"/>
                </a:moveTo>
                <a:cubicBezTo>
                  <a:pt x="2968" y="1326"/>
                  <a:pt x="3216" y="1306"/>
                  <a:pt x="3463" y="1286"/>
                </a:cubicBezTo>
                <a:cubicBezTo>
                  <a:pt x="13521" y="3938"/>
                  <a:pt x="19127" y="7354"/>
                  <a:pt x="19127" y="10991"/>
                </a:cubicBezTo>
                <a:cubicBezTo>
                  <a:pt x="19127" y="14567"/>
                  <a:pt x="13768" y="17963"/>
                  <a:pt x="3875" y="20595"/>
                </a:cubicBezTo>
                <a:lnTo>
                  <a:pt x="3875" y="19571"/>
                </a:lnTo>
                <a:cubicBezTo>
                  <a:pt x="3875" y="19410"/>
                  <a:pt x="3380" y="19289"/>
                  <a:pt x="2721" y="19289"/>
                </a:cubicBezTo>
                <a:cubicBezTo>
                  <a:pt x="2391" y="19289"/>
                  <a:pt x="2144" y="19330"/>
                  <a:pt x="1896" y="19370"/>
                </a:cubicBezTo>
                <a:cubicBezTo>
                  <a:pt x="1649" y="19410"/>
                  <a:pt x="1567" y="19490"/>
                  <a:pt x="1567" y="19571"/>
                </a:cubicBezTo>
                <a:lnTo>
                  <a:pt x="1567" y="21319"/>
                </a:lnTo>
                <a:cubicBezTo>
                  <a:pt x="1567" y="21479"/>
                  <a:pt x="2061" y="21600"/>
                  <a:pt x="2721" y="21600"/>
                </a:cubicBezTo>
                <a:lnTo>
                  <a:pt x="9893" y="21600"/>
                </a:lnTo>
                <a:cubicBezTo>
                  <a:pt x="10553" y="21600"/>
                  <a:pt x="11047" y="21479"/>
                  <a:pt x="11047" y="21319"/>
                </a:cubicBezTo>
                <a:cubicBezTo>
                  <a:pt x="11047" y="21158"/>
                  <a:pt x="10553" y="21037"/>
                  <a:pt x="9893" y="21037"/>
                </a:cubicBezTo>
                <a:lnTo>
                  <a:pt x="5524" y="21037"/>
                </a:lnTo>
                <a:cubicBezTo>
                  <a:pt x="15912" y="18285"/>
                  <a:pt x="21600" y="14748"/>
                  <a:pt x="21600" y="10991"/>
                </a:cubicBezTo>
                <a:cubicBezTo>
                  <a:pt x="21600" y="7213"/>
                  <a:pt x="15829" y="3637"/>
                  <a:pt x="5276" y="884"/>
                </a:cubicBezTo>
                <a:cubicBezTo>
                  <a:pt x="5359" y="804"/>
                  <a:pt x="5441" y="743"/>
                  <a:pt x="5441" y="663"/>
                </a:cubicBezTo>
                <a:cubicBezTo>
                  <a:pt x="5441" y="301"/>
                  <a:pt x="4205" y="0"/>
                  <a:pt x="2721" y="0"/>
                </a:cubicBezTo>
                <a:cubicBezTo>
                  <a:pt x="1237" y="0"/>
                  <a:pt x="0" y="301"/>
                  <a:pt x="0" y="663"/>
                </a:cubicBezTo>
                <a:cubicBezTo>
                  <a:pt x="0" y="1025"/>
                  <a:pt x="1237" y="1326"/>
                  <a:pt x="2721" y="1326"/>
                </a:cubicBezTo>
                <a:close/>
              </a:path>
            </a:pathLst>
          </a:custGeom>
          <a:solidFill>
            <a:schemeClr val="bg1">
              <a:lumMod val="85000"/>
            </a:schemeClr>
          </a:solidFill>
          <a:ln w="12700">
            <a:miter lim="400000"/>
          </a:ln>
        </p:spPr>
        <p:txBody>
          <a:bodyPr lIns="42863" tIns="42863" rIns="42863" bIns="42863" anchor="ctr"/>
          <a:lstStyle/>
          <a:p>
            <a:pPr>
              <a:defRPr sz="3000">
                <a:solidFill>
                  <a:srgbClr val="FFFFFF"/>
                </a:solidFill>
              </a:defRPr>
            </a:pPr>
            <a:endParaRPr sz="3375"/>
          </a:p>
        </p:txBody>
      </p:sp>
      <p:sp>
        <p:nvSpPr>
          <p:cNvPr id="28" name="Shape">
            <a:extLst>
              <a:ext uri="{FF2B5EF4-FFF2-40B4-BE49-F238E27FC236}">
                <a16:creationId xmlns:a16="http://schemas.microsoft.com/office/drawing/2014/main" id="{F9EC5807-3BA2-4A71-92DA-FFDE11646BD9}"/>
              </a:ext>
            </a:extLst>
          </p:cNvPr>
          <p:cNvSpPr/>
          <p:nvPr/>
        </p:nvSpPr>
        <p:spPr>
          <a:xfrm>
            <a:off x="7874407" y="3672299"/>
            <a:ext cx="1854837" cy="452067"/>
          </a:xfrm>
          <a:custGeom>
            <a:avLst/>
            <a:gdLst/>
            <a:ahLst/>
            <a:cxnLst>
              <a:cxn ang="0">
                <a:pos x="wd2" y="hd2"/>
              </a:cxn>
              <a:cxn ang="5400000">
                <a:pos x="wd2" y="hd2"/>
              </a:cxn>
              <a:cxn ang="10800000">
                <a:pos x="wd2" y="hd2"/>
              </a:cxn>
              <a:cxn ang="16200000">
                <a:pos x="wd2" y="hd2"/>
              </a:cxn>
            </a:cxnLst>
            <a:rect l="0" t="0" r="r" b="b"/>
            <a:pathLst>
              <a:path w="21600" h="21600" extrusionOk="0">
                <a:moveTo>
                  <a:pt x="1326" y="18879"/>
                </a:moveTo>
                <a:cubicBezTo>
                  <a:pt x="1326" y="18632"/>
                  <a:pt x="1306" y="18384"/>
                  <a:pt x="1286" y="18137"/>
                </a:cubicBezTo>
                <a:cubicBezTo>
                  <a:pt x="3938" y="8079"/>
                  <a:pt x="7354" y="2473"/>
                  <a:pt x="10991" y="2473"/>
                </a:cubicBezTo>
                <a:cubicBezTo>
                  <a:pt x="14567" y="2473"/>
                  <a:pt x="17963" y="7832"/>
                  <a:pt x="20595" y="17725"/>
                </a:cubicBezTo>
                <a:lnTo>
                  <a:pt x="19571" y="17725"/>
                </a:lnTo>
                <a:cubicBezTo>
                  <a:pt x="19410" y="17725"/>
                  <a:pt x="19289" y="18220"/>
                  <a:pt x="19289" y="18879"/>
                </a:cubicBezTo>
                <a:cubicBezTo>
                  <a:pt x="19289" y="19209"/>
                  <a:pt x="19330" y="19456"/>
                  <a:pt x="19370" y="19704"/>
                </a:cubicBezTo>
                <a:cubicBezTo>
                  <a:pt x="19410" y="19951"/>
                  <a:pt x="19490" y="20033"/>
                  <a:pt x="19571" y="20033"/>
                </a:cubicBezTo>
                <a:lnTo>
                  <a:pt x="21319" y="20033"/>
                </a:lnTo>
                <a:cubicBezTo>
                  <a:pt x="21479" y="20033"/>
                  <a:pt x="21600" y="19539"/>
                  <a:pt x="21600" y="18879"/>
                </a:cubicBezTo>
                <a:lnTo>
                  <a:pt x="21600" y="11707"/>
                </a:lnTo>
                <a:cubicBezTo>
                  <a:pt x="21600" y="11047"/>
                  <a:pt x="21479" y="10553"/>
                  <a:pt x="21319" y="10553"/>
                </a:cubicBezTo>
                <a:cubicBezTo>
                  <a:pt x="21158" y="10553"/>
                  <a:pt x="21037" y="11047"/>
                  <a:pt x="21037" y="11707"/>
                </a:cubicBezTo>
                <a:lnTo>
                  <a:pt x="21037" y="16076"/>
                </a:lnTo>
                <a:cubicBezTo>
                  <a:pt x="18285" y="5688"/>
                  <a:pt x="14748" y="0"/>
                  <a:pt x="10991" y="0"/>
                </a:cubicBezTo>
                <a:cubicBezTo>
                  <a:pt x="7213" y="0"/>
                  <a:pt x="3637" y="5771"/>
                  <a:pt x="884" y="16324"/>
                </a:cubicBezTo>
                <a:cubicBezTo>
                  <a:pt x="804" y="16241"/>
                  <a:pt x="743" y="16159"/>
                  <a:pt x="663" y="16159"/>
                </a:cubicBezTo>
                <a:cubicBezTo>
                  <a:pt x="301" y="16159"/>
                  <a:pt x="0" y="17395"/>
                  <a:pt x="0" y="18879"/>
                </a:cubicBezTo>
                <a:cubicBezTo>
                  <a:pt x="0" y="20363"/>
                  <a:pt x="301" y="21600"/>
                  <a:pt x="663" y="21600"/>
                </a:cubicBezTo>
                <a:cubicBezTo>
                  <a:pt x="1025" y="21600"/>
                  <a:pt x="1326" y="20363"/>
                  <a:pt x="1326" y="18879"/>
                </a:cubicBezTo>
                <a:close/>
              </a:path>
            </a:pathLst>
          </a:custGeom>
          <a:solidFill>
            <a:schemeClr val="bg1">
              <a:lumMod val="50000"/>
            </a:schemeClr>
          </a:solidFill>
          <a:ln w="12700">
            <a:miter lim="400000"/>
          </a:ln>
        </p:spPr>
        <p:txBody>
          <a:bodyPr lIns="42863" tIns="42863" rIns="42863" bIns="42863" anchor="ctr"/>
          <a:lstStyle/>
          <a:p>
            <a:pPr>
              <a:defRPr sz="3000">
                <a:solidFill>
                  <a:srgbClr val="FFFFFF"/>
                </a:solidFill>
              </a:defRPr>
            </a:pPr>
            <a:endParaRPr sz="3375"/>
          </a:p>
        </p:txBody>
      </p:sp>
      <p:sp>
        <p:nvSpPr>
          <p:cNvPr id="29" name="Shape">
            <a:extLst>
              <a:ext uri="{FF2B5EF4-FFF2-40B4-BE49-F238E27FC236}">
                <a16:creationId xmlns:a16="http://schemas.microsoft.com/office/drawing/2014/main" id="{1FEB8A33-36ED-4E7F-B9FF-D725B0804F1B}"/>
              </a:ext>
            </a:extLst>
          </p:cNvPr>
          <p:cNvSpPr/>
          <p:nvPr/>
        </p:nvSpPr>
        <p:spPr>
          <a:xfrm>
            <a:off x="7874407" y="6450240"/>
            <a:ext cx="1854837" cy="452067"/>
          </a:xfrm>
          <a:custGeom>
            <a:avLst/>
            <a:gdLst/>
            <a:ahLst/>
            <a:cxnLst>
              <a:cxn ang="0">
                <a:pos x="wd2" y="hd2"/>
              </a:cxn>
              <a:cxn ang="5400000">
                <a:pos x="wd2" y="hd2"/>
              </a:cxn>
              <a:cxn ang="10800000">
                <a:pos x="wd2" y="hd2"/>
              </a:cxn>
              <a:cxn ang="16200000">
                <a:pos x="wd2" y="hd2"/>
              </a:cxn>
            </a:cxnLst>
            <a:rect l="0" t="0" r="r" b="b"/>
            <a:pathLst>
              <a:path w="21600" h="21600" extrusionOk="0">
                <a:moveTo>
                  <a:pt x="20274" y="2721"/>
                </a:moveTo>
                <a:cubicBezTo>
                  <a:pt x="20274" y="2968"/>
                  <a:pt x="20294" y="3216"/>
                  <a:pt x="20314" y="3463"/>
                </a:cubicBezTo>
                <a:cubicBezTo>
                  <a:pt x="17662" y="13521"/>
                  <a:pt x="14246" y="19127"/>
                  <a:pt x="10609" y="19127"/>
                </a:cubicBezTo>
                <a:cubicBezTo>
                  <a:pt x="7033" y="19127"/>
                  <a:pt x="3637" y="13768"/>
                  <a:pt x="1005" y="3875"/>
                </a:cubicBezTo>
                <a:lnTo>
                  <a:pt x="2029" y="3875"/>
                </a:lnTo>
                <a:cubicBezTo>
                  <a:pt x="2190" y="3875"/>
                  <a:pt x="2311" y="3380"/>
                  <a:pt x="2311" y="2721"/>
                </a:cubicBezTo>
                <a:cubicBezTo>
                  <a:pt x="2311" y="2391"/>
                  <a:pt x="2270" y="2144"/>
                  <a:pt x="2230" y="1896"/>
                </a:cubicBezTo>
                <a:cubicBezTo>
                  <a:pt x="2190" y="1649"/>
                  <a:pt x="2110" y="1567"/>
                  <a:pt x="2029" y="1567"/>
                </a:cubicBezTo>
                <a:lnTo>
                  <a:pt x="281" y="1567"/>
                </a:lnTo>
                <a:cubicBezTo>
                  <a:pt x="121" y="1567"/>
                  <a:pt x="0" y="2061"/>
                  <a:pt x="0" y="2721"/>
                </a:cubicBezTo>
                <a:lnTo>
                  <a:pt x="0" y="9893"/>
                </a:lnTo>
                <a:cubicBezTo>
                  <a:pt x="0" y="10553"/>
                  <a:pt x="121" y="11047"/>
                  <a:pt x="281" y="11047"/>
                </a:cubicBezTo>
                <a:cubicBezTo>
                  <a:pt x="442" y="11047"/>
                  <a:pt x="563" y="10553"/>
                  <a:pt x="563" y="9893"/>
                </a:cubicBezTo>
                <a:lnTo>
                  <a:pt x="563" y="5524"/>
                </a:lnTo>
                <a:cubicBezTo>
                  <a:pt x="3315" y="15912"/>
                  <a:pt x="6852" y="21600"/>
                  <a:pt x="10609" y="21600"/>
                </a:cubicBezTo>
                <a:cubicBezTo>
                  <a:pt x="14387" y="21600"/>
                  <a:pt x="17963" y="15829"/>
                  <a:pt x="20716" y="5276"/>
                </a:cubicBezTo>
                <a:cubicBezTo>
                  <a:pt x="20796" y="5359"/>
                  <a:pt x="20857" y="5441"/>
                  <a:pt x="20937" y="5441"/>
                </a:cubicBezTo>
                <a:cubicBezTo>
                  <a:pt x="21299" y="5441"/>
                  <a:pt x="21600" y="4205"/>
                  <a:pt x="21600" y="2721"/>
                </a:cubicBezTo>
                <a:cubicBezTo>
                  <a:pt x="21600" y="1237"/>
                  <a:pt x="21299" y="0"/>
                  <a:pt x="20937" y="0"/>
                </a:cubicBezTo>
                <a:cubicBezTo>
                  <a:pt x="20575" y="0"/>
                  <a:pt x="20274" y="1237"/>
                  <a:pt x="20274" y="2721"/>
                </a:cubicBezTo>
                <a:close/>
              </a:path>
            </a:pathLst>
          </a:custGeom>
          <a:solidFill>
            <a:schemeClr val="bg1">
              <a:lumMod val="50000"/>
            </a:schemeClr>
          </a:solidFill>
          <a:ln w="12700">
            <a:miter lim="400000"/>
          </a:ln>
        </p:spPr>
        <p:txBody>
          <a:bodyPr lIns="42863" tIns="42863" rIns="42863" bIns="42863" anchor="ctr"/>
          <a:lstStyle/>
          <a:p>
            <a:pPr>
              <a:defRPr sz="3000">
                <a:solidFill>
                  <a:srgbClr val="FFFFFF"/>
                </a:solidFill>
              </a:defRPr>
            </a:pPr>
            <a:endParaRPr sz="3375"/>
          </a:p>
        </p:txBody>
      </p:sp>
      <p:grpSp>
        <p:nvGrpSpPr>
          <p:cNvPr id="30" name="Group 29">
            <a:extLst>
              <a:ext uri="{FF2B5EF4-FFF2-40B4-BE49-F238E27FC236}">
                <a16:creationId xmlns:a16="http://schemas.microsoft.com/office/drawing/2014/main" id="{1CA45F47-FA2D-4ECF-A5B1-1D6EA13CF542}"/>
              </a:ext>
            </a:extLst>
          </p:cNvPr>
          <p:cNvGrpSpPr/>
          <p:nvPr/>
        </p:nvGrpSpPr>
        <p:grpSpPr>
          <a:xfrm>
            <a:off x="11995782" y="6306760"/>
            <a:ext cx="5910396" cy="1920779"/>
            <a:chOff x="8921976" y="3851104"/>
            <a:chExt cx="2926080" cy="1707358"/>
          </a:xfrm>
        </p:grpSpPr>
        <p:sp>
          <p:nvSpPr>
            <p:cNvPr id="31" name="TextBox 30">
              <a:extLst>
                <a:ext uri="{FF2B5EF4-FFF2-40B4-BE49-F238E27FC236}">
                  <a16:creationId xmlns:a16="http://schemas.microsoft.com/office/drawing/2014/main" id="{B5ADB661-A10D-47A3-915D-D36C8ED0C3A7}"/>
                </a:ext>
              </a:extLst>
            </p:cNvPr>
            <p:cNvSpPr txBox="1"/>
            <p:nvPr/>
          </p:nvSpPr>
          <p:spPr>
            <a:xfrm>
              <a:off x="8921976" y="3851104"/>
              <a:ext cx="2226903" cy="683947"/>
            </a:xfrm>
            <a:prstGeom prst="rect">
              <a:avLst/>
            </a:prstGeom>
            <a:noFill/>
          </p:spPr>
          <p:txBody>
            <a:bodyPr wrap="square" lIns="0" rIns="0" rtlCol="0" anchor="b">
              <a:spAutoFit/>
            </a:bodyPr>
            <a:lstStyle/>
            <a:p>
              <a:pPr algn="ctr"/>
              <a:r>
                <a:rPr lang="vi-VN" sz="2200" b="1" noProof="1"/>
                <a:t>Gửi hồ sơ liên thông dễ dàng đến đơn vị khác</a:t>
              </a:r>
            </a:p>
          </p:txBody>
        </p:sp>
        <p:sp>
          <p:nvSpPr>
            <p:cNvPr id="32" name="TextBox 31">
              <a:extLst>
                <a:ext uri="{FF2B5EF4-FFF2-40B4-BE49-F238E27FC236}">
                  <a16:creationId xmlns:a16="http://schemas.microsoft.com/office/drawing/2014/main" id="{D8782CCA-FD56-4F1E-A8A9-9AA65BA04B0E}"/>
                </a:ext>
              </a:extLst>
            </p:cNvPr>
            <p:cNvSpPr txBox="1"/>
            <p:nvPr/>
          </p:nvSpPr>
          <p:spPr>
            <a:xfrm>
              <a:off x="8921976" y="4532541"/>
              <a:ext cx="2926080" cy="1025921"/>
            </a:xfrm>
            <a:prstGeom prst="rect">
              <a:avLst/>
            </a:prstGeom>
            <a:noFill/>
          </p:spPr>
          <p:txBody>
            <a:bodyPr wrap="square" lIns="0" rIns="0" rtlCol="0" anchor="t">
              <a:spAutoFit/>
            </a:bodyPr>
            <a:lstStyle/>
            <a:p>
              <a:pPr algn="ctr"/>
              <a:r>
                <a:rPr lang="vi-VN" sz="2300" noProof="1">
                  <a:solidFill>
                    <a:schemeClr val="tx1">
                      <a:lumMod val="65000"/>
                      <a:lumOff val="35000"/>
                    </a:schemeClr>
                  </a:solidFill>
                </a:rPr>
                <a:t>Quản lý phí, lệ phí dễ dàng, xác thực qua OTP</a:t>
              </a:r>
            </a:p>
            <a:p>
              <a:pPr algn="just"/>
              <a:r>
                <a:rPr lang="vi-VN" sz="2300" noProof="1">
                  <a:solidFill>
                    <a:schemeClr val="tx1">
                      <a:lumMod val="65000"/>
                      <a:lumOff val="35000"/>
                    </a:schemeClr>
                  </a:solidFill>
                </a:rPr>
                <a:t>.</a:t>
              </a:r>
            </a:p>
          </p:txBody>
        </p:sp>
      </p:grpSp>
      <p:grpSp>
        <p:nvGrpSpPr>
          <p:cNvPr id="33" name="Group 32">
            <a:extLst>
              <a:ext uri="{FF2B5EF4-FFF2-40B4-BE49-F238E27FC236}">
                <a16:creationId xmlns:a16="http://schemas.microsoft.com/office/drawing/2014/main" id="{F49488B5-C9BF-4140-A78B-552E9B83D3E5}"/>
              </a:ext>
            </a:extLst>
          </p:cNvPr>
          <p:cNvGrpSpPr/>
          <p:nvPr/>
        </p:nvGrpSpPr>
        <p:grpSpPr>
          <a:xfrm>
            <a:off x="220718" y="6306766"/>
            <a:ext cx="5404233" cy="1420639"/>
            <a:chOff x="332936" y="4430057"/>
            <a:chExt cx="2926080" cy="1262788"/>
          </a:xfrm>
        </p:grpSpPr>
        <p:sp>
          <p:nvSpPr>
            <p:cNvPr id="34" name="TextBox 33">
              <a:extLst>
                <a:ext uri="{FF2B5EF4-FFF2-40B4-BE49-F238E27FC236}">
                  <a16:creationId xmlns:a16="http://schemas.microsoft.com/office/drawing/2014/main" id="{4FA7BE03-39F6-4FB7-A93F-BDAE772BD7DF}"/>
                </a:ext>
              </a:extLst>
            </p:cNvPr>
            <p:cNvSpPr txBox="1"/>
            <p:nvPr/>
          </p:nvSpPr>
          <p:spPr>
            <a:xfrm>
              <a:off x="826364" y="4430057"/>
              <a:ext cx="2432652" cy="683947"/>
            </a:xfrm>
            <a:prstGeom prst="rect">
              <a:avLst/>
            </a:prstGeom>
            <a:noFill/>
          </p:spPr>
          <p:txBody>
            <a:bodyPr wrap="square" lIns="0" rIns="0" rtlCol="0" anchor="b">
              <a:spAutoFit/>
            </a:bodyPr>
            <a:lstStyle/>
            <a:p>
              <a:pPr algn="ctr"/>
              <a:r>
                <a:rPr lang="en-US" sz="2200" b="1" noProof="1"/>
                <a:t>Trích xuất đầy đủ các biểu mẫu thống kê, báo cáo</a:t>
              </a:r>
            </a:p>
          </p:txBody>
        </p:sp>
        <p:sp>
          <p:nvSpPr>
            <p:cNvPr id="35" name="TextBox 34">
              <a:extLst>
                <a:ext uri="{FF2B5EF4-FFF2-40B4-BE49-F238E27FC236}">
                  <a16:creationId xmlns:a16="http://schemas.microsoft.com/office/drawing/2014/main" id="{B2E57098-7E01-4D42-8C05-DBCC1BE23747}"/>
                </a:ext>
              </a:extLst>
            </p:cNvPr>
            <p:cNvSpPr txBox="1"/>
            <p:nvPr/>
          </p:nvSpPr>
          <p:spPr>
            <a:xfrm>
              <a:off x="332936" y="5111491"/>
              <a:ext cx="2926080" cy="581354"/>
            </a:xfrm>
            <a:prstGeom prst="rect">
              <a:avLst/>
            </a:prstGeom>
            <a:noFill/>
          </p:spPr>
          <p:txBody>
            <a:bodyPr wrap="square" lIns="0" rIns="0" rtlCol="0" anchor="t">
              <a:spAutoFit/>
            </a:bodyPr>
            <a:lstStyle/>
            <a:p>
              <a:pPr algn="just"/>
              <a:r>
                <a:rPr lang="vi-VN" sz="2300" noProof="1">
                  <a:solidFill>
                    <a:schemeClr val="tx1">
                      <a:lumMod val="65000"/>
                      <a:lumOff val="35000"/>
                    </a:schemeClr>
                  </a:solidFill>
                </a:rPr>
                <a:t>Nhắc việc cho cán bộ qua SMS, email</a:t>
              </a:r>
            </a:p>
            <a:p>
              <a:pPr algn="just"/>
              <a:r>
                <a:rPr lang="en-US" sz="1350" noProof="1">
                  <a:solidFill>
                    <a:schemeClr val="tx1">
                      <a:lumMod val="65000"/>
                      <a:lumOff val="35000"/>
                    </a:schemeClr>
                  </a:solidFill>
                </a:rPr>
                <a:t>. </a:t>
              </a:r>
            </a:p>
          </p:txBody>
        </p:sp>
      </p:grpSp>
      <p:grpSp>
        <p:nvGrpSpPr>
          <p:cNvPr id="36" name="Group 35">
            <a:extLst>
              <a:ext uri="{FF2B5EF4-FFF2-40B4-BE49-F238E27FC236}">
                <a16:creationId xmlns:a16="http://schemas.microsoft.com/office/drawing/2014/main" id="{344AA7D6-FD4B-4B6C-943B-397CEDE8B1C4}"/>
              </a:ext>
            </a:extLst>
          </p:cNvPr>
          <p:cNvGrpSpPr/>
          <p:nvPr/>
        </p:nvGrpSpPr>
        <p:grpSpPr>
          <a:xfrm>
            <a:off x="11995782" y="2808845"/>
            <a:ext cx="6193363" cy="1423305"/>
            <a:chOff x="8921977" y="1545377"/>
            <a:chExt cx="2926080" cy="869180"/>
          </a:xfrm>
        </p:grpSpPr>
        <p:sp>
          <p:nvSpPr>
            <p:cNvPr id="37" name="TextBox 36">
              <a:extLst>
                <a:ext uri="{FF2B5EF4-FFF2-40B4-BE49-F238E27FC236}">
                  <a16:creationId xmlns:a16="http://schemas.microsoft.com/office/drawing/2014/main" id="{6A54BFC9-3706-4630-8AFD-5A284D1F7A37}"/>
                </a:ext>
              </a:extLst>
            </p:cNvPr>
            <p:cNvSpPr txBox="1"/>
            <p:nvPr/>
          </p:nvSpPr>
          <p:spPr>
            <a:xfrm>
              <a:off x="8921977" y="1545377"/>
              <a:ext cx="2926080" cy="383010"/>
            </a:xfrm>
            <a:prstGeom prst="rect">
              <a:avLst/>
            </a:prstGeom>
            <a:noFill/>
          </p:spPr>
          <p:txBody>
            <a:bodyPr wrap="square" lIns="0" rIns="0" rtlCol="0" anchor="b">
              <a:spAutoFit/>
            </a:bodyPr>
            <a:lstStyle/>
            <a:p>
              <a:r>
                <a:rPr lang="en-US" sz="2200" b="1" noProof="1"/>
                <a:t>Theo dõi quá trình thủ lý hồ sơ </a:t>
              </a:r>
            </a:p>
          </p:txBody>
        </p:sp>
        <p:sp>
          <p:nvSpPr>
            <p:cNvPr id="38" name="TextBox 37">
              <a:extLst>
                <a:ext uri="{FF2B5EF4-FFF2-40B4-BE49-F238E27FC236}">
                  <a16:creationId xmlns:a16="http://schemas.microsoft.com/office/drawing/2014/main" id="{D2DC1729-32E6-42BA-AD7C-CEA31285D524}"/>
                </a:ext>
              </a:extLst>
            </p:cNvPr>
            <p:cNvSpPr txBox="1"/>
            <p:nvPr/>
          </p:nvSpPr>
          <p:spPr>
            <a:xfrm>
              <a:off x="8921977" y="1925882"/>
              <a:ext cx="2792391" cy="488675"/>
            </a:xfrm>
            <a:prstGeom prst="rect">
              <a:avLst/>
            </a:prstGeom>
            <a:noFill/>
          </p:spPr>
          <p:txBody>
            <a:bodyPr wrap="square" lIns="0" rIns="0" rtlCol="0" anchor="t">
              <a:spAutoFit/>
            </a:bodyPr>
            <a:lstStyle/>
            <a:p>
              <a:pPr algn="ctr"/>
              <a:r>
                <a:rPr lang="vi-VN" sz="2300" noProof="1"/>
                <a:t>Phối hợp công tác với các bộ phận khác được nhanh chóng, chính xác</a:t>
              </a:r>
            </a:p>
          </p:txBody>
        </p:sp>
      </p:grpSp>
      <p:grpSp>
        <p:nvGrpSpPr>
          <p:cNvPr id="39" name="Group 38">
            <a:extLst>
              <a:ext uri="{FF2B5EF4-FFF2-40B4-BE49-F238E27FC236}">
                <a16:creationId xmlns:a16="http://schemas.microsoft.com/office/drawing/2014/main" id="{E514EB14-A440-4879-AA93-8812B73D45FB}"/>
              </a:ext>
            </a:extLst>
          </p:cNvPr>
          <p:cNvGrpSpPr/>
          <p:nvPr/>
        </p:nvGrpSpPr>
        <p:grpSpPr>
          <a:xfrm>
            <a:off x="295341" y="2364003"/>
            <a:ext cx="5495352" cy="1863351"/>
            <a:chOff x="332936" y="2706421"/>
            <a:chExt cx="2926080" cy="999746"/>
          </a:xfrm>
        </p:grpSpPr>
        <p:sp>
          <p:nvSpPr>
            <p:cNvPr id="40" name="TextBox 39">
              <a:extLst>
                <a:ext uri="{FF2B5EF4-FFF2-40B4-BE49-F238E27FC236}">
                  <a16:creationId xmlns:a16="http://schemas.microsoft.com/office/drawing/2014/main" id="{90555BB0-DC20-4E68-A600-0771563589DF}"/>
                </a:ext>
              </a:extLst>
            </p:cNvPr>
            <p:cNvSpPr txBox="1"/>
            <p:nvPr/>
          </p:nvSpPr>
          <p:spPr>
            <a:xfrm>
              <a:off x="332936" y="2706421"/>
              <a:ext cx="2926080" cy="383010"/>
            </a:xfrm>
            <a:prstGeom prst="rect">
              <a:avLst/>
            </a:prstGeom>
            <a:noFill/>
          </p:spPr>
          <p:txBody>
            <a:bodyPr wrap="square" lIns="0" rIns="0" rtlCol="0" anchor="b">
              <a:spAutoFit/>
            </a:bodyPr>
            <a:lstStyle/>
            <a:p>
              <a:pPr algn="r"/>
              <a:r>
                <a:rPr lang="vi-VN" sz="2200" b="1" noProof="1"/>
                <a:t>Quản lý</a:t>
              </a:r>
              <a:r>
                <a:rPr lang="en-US" sz="2200" b="1" noProof="1"/>
                <a:t> </a:t>
              </a:r>
              <a:r>
                <a:rPr lang="vi-VN" sz="2200" b="1" noProof="1"/>
                <a:t>hồ sơ trực tiếp, trực tuyến</a:t>
              </a:r>
              <a:endParaRPr lang="vi-VN" sz="4050" b="1" noProof="1"/>
            </a:p>
          </p:txBody>
        </p:sp>
        <p:sp>
          <p:nvSpPr>
            <p:cNvPr id="41" name="TextBox 40">
              <a:extLst>
                <a:ext uri="{FF2B5EF4-FFF2-40B4-BE49-F238E27FC236}">
                  <a16:creationId xmlns:a16="http://schemas.microsoft.com/office/drawing/2014/main" id="{A37A5AA4-214E-43AD-9EE6-4F1D3C13E45B}"/>
                </a:ext>
              </a:extLst>
            </p:cNvPr>
            <p:cNvSpPr txBox="1"/>
            <p:nvPr/>
          </p:nvSpPr>
          <p:spPr>
            <a:xfrm>
              <a:off x="332936" y="3086923"/>
              <a:ext cx="2926080" cy="619244"/>
            </a:xfrm>
            <a:prstGeom prst="rect">
              <a:avLst/>
            </a:prstGeom>
            <a:noFill/>
          </p:spPr>
          <p:txBody>
            <a:bodyPr wrap="square" lIns="0" rIns="0" rtlCol="0" anchor="t">
              <a:spAutoFit/>
            </a:bodyPr>
            <a:lstStyle/>
            <a:p>
              <a:pPr algn="ctr"/>
              <a:r>
                <a:rPr lang="vi-VN" sz="2300" noProof="1"/>
                <a:t>Xem hồ sơ, phân công xử lý, cho ý kiến, yêu cầu bổ sung, tạm dừng xử lý, phê duyệt hồ sơ, … </a:t>
              </a:r>
            </a:p>
          </p:txBody>
        </p:sp>
      </p:grpSp>
      <p:pic>
        <p:nvPicPr>
          <p:cNvPr id="42" name="Graphic 4" descr="Badge 1 with solid fill">
            <a:extLst>
              <a:ext uri="{FF2B5EF4-FFF2-40B4-BE49-F238E27FC236}">
                <a16:creationId xmlns:a16="http://schemas.microsoft.com/office/drawing/2014/main" id="{45A87D88-018F-4F45-8336-0679D67FE63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1309" y="2516003"/>
            <a:ext cx="566562" cy="566562"/>
          </a:xfrm>
          <a:prstGeom prst="rect">
            <a:avLst/>
          </a:prstGeom>
        </p:spPr>
      </p:pic>
      <p:pic>
        <p:nvPicPr>
          <p:cNvPr id="43" name="Graphic 7" descr="Badge with solid fill">
            <a:extLst>
              <a:ext uri="{FF2B5EF4-FFF2-40B4-BE49-F238E27FC236}">
                <a16:creationId xmlns:a16="http://schemas.microsoft.com/office/drawing/2014/main" id="{BF58826D-DA1A-4FF4-84C9-FB379324A2D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746674" y="2868359"/>
            <a:ext cx="566562" cy="566562"/>
          </a:xfrm>
          <a:prstGeom prst="rect">
            <a:avLst/>
          </a:prstGeom>
        </p:spPr>
      </p:pic>
      <p:pic>
        <p:nvPicPr>
          <p:cNvPr id="45" name="Graphic 10" descr="Badge 3 with solid fill">
            <a:extLst>
              <a:ext uri="{FF2B5EF4-FFF2-40B4-BE49-F238E27FC236}">
                <a16:creationId xmlns:a16="http://schemas.microsoft.com/office/drawing/2014/main" id="{BA50E1B5-F246-4110-AA7E-4AB12FFC972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673425" y="6397305"/>
            <a:ext cx="566562" cy="566562"/>
          </a:xfrm>
          <a:prstGeom prst="rect">
            <a:avLst/>
          </a:prstGeom>
        </p:spPr>
      </p:pic>
      <p:pic>
        <p:nvPicPr>
          <p:cNvPr id="46" name="Graphic 14" descr="Badge 4 with solid fill">
            <a:extLst>
              <a:ext uri="{FF2B5EF4-FFF2-40B4-BE49-F238E27FC236}">
                <a16:creationId xmlns:a16="http://schemas.microsoft.com/office/drawing/2014/main" id="{AFA3C581-A9CB-4561-A634-AC2F7A38954F}"/>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3098" y="6372591"/>
            <a:ext cx="566562" cy="566562"/>
          </a:xfrm>
          <a:prstGeom prst="rect">
            <a:avLst/>
          </a:prstGeom>
        </p:spPr>
      </p:pic>
      <p:sp>
        <p:nvSpPr>
          <p:cNvPr id="47"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14</a:t>
            </a:fld>
            <a:endParaRPr lang="en-US">
              <a:cs typeface="Segoe UI" panose="020B0502040204020203" pitchFamily="34" charset="0"/>
            </a:endParaRPr>
          </a:p>
        </p:txBody>
      </p:sp>
      <p:grpSp>
        <p:nvGrpSpPr>
          <p:cNvPr id="48" name="Group 34"/>
          <p:cNvGrpSpPr>
            <a:grpSpLocks/>
          </p:cNvGrpSpPr>
          <p:nvPr/>
        </p:nvGrpSpPr>
        <p:grpSpPr bwMode="auto">
          <a:xfrm>
            <a:off x="0" y="9776864"/>
            <a:ext cx="18288000" cy="484714"/>
            <a:chOff x="0" y="4638675"/>
            <a:chExt cx="9144000" cy="495300"/>
          </a:xfrm>
        </p:grpSpPr>
        <p:sp>
          <p:nvSpPr>
            <p:cNvPr id="49"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5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51" name="Rectangle 5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7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a:cs typeface="Segoe UI" panose="020B0502040204020203" pitchFamily="34" charset="0"/>
              </a:rPr>
              <a:t>TÍNH NĂNG ƯU VIỆT – ĐỐI VỚI CHÍNH QUYỀN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6" name="Shape">
            <a:extLst>
              <a:ext uri="{FF2B5EF4-FFF2-40B4-BE49-F238E27FC236}">
                <a16:creationId xmlns:a16="http://schemas.microsoft.com/office/drawing/2014/main" id="{A24FE50E-1D3A-A54F-AE7F-3335E90FFCFB}"/>
              </a:ext>
            </a:extLst>
          </p:cNvPr>
          <p:cNvSpPr/>
          <p:nvPr/>
        </p:nvSpPr>
        <p:spPr>
          <a:xfrm>
            <a:off x="1138340" y="3381928"/>
            <a:ext cx="3452943" cy="4411493"/>
          </a:xfrm>
          <a:custGeom>
            <a:avLst/>
            <a:gdLst/>
            <a:ahLst/>
            <a:cxnLst>
              <a:cxn ang="0">
                <a:pos x="wd2" y="hd2"/>
              </a:cxn>
              <a:cxn ang="5400000">
                <a:pos x="wd2" y="hd2"/>
              </a:cxn>
              <a:cxn ang="10800000">
                <a:pos x="wd2" y="hd2"/>
              </a:cxn>
              <a:cxn ang="16200000">
                <a:pos x="wd2" y="hd2"/>
              </a:cxn>
            </a:cxnLst>
            <a:rect l="0" t="0" r="r" b="b"/>
            <a:pathLst>
              <a:path w="21290" h="21439" extrusionOk="0">
                <a:moveTo>
                  <a:pt x="17155" y="594"/>
                </a:moveTo>
                <a:lnTo>
                  <a:pt x="11175" y="594"/>
                </a:lnTo>
                <a:lnTo>
                  <a:pt x="15232" y="24"/>
                </a:lnTo>
                <a:cubicBezTo>
                  <a:pt x="15978" y="-77"/>
                  <a:pt x="16701" y="153"/>
                  <a:pt x="17155" y="594"/>
                </a:cubicBezTo>
                <a:close/>
                <a:moveTo>
                  <a:pt x="32" y="3773"/>
                </a:moveTo>
                <a:lnTo>
                  <a:pt x="1442" y="10048"/>
                </a:lnTo>
                <a:lnTo>
                  <a:pt x="1442" y="2422"/>
                </a:lnTo>
                <a:cubicBezTo>
                  <a:pt x="1442" y="2257"/>
                  <a:pt x="1477" y="2100"/>
                  <a:pt x="1524" y="1953"/>
                </a:cubicBezTo>
                <a:cubicBezTo>
                  <a:pt x="498" y="2156"/>
                  <a:pt x="-155" y="2946"/>
                  <a:pt x="32" y="3773"/>
                </a:cubicBezTo>
                <a:close/>
                <a:moveTo>
                  <a:pt x="6058" y="21413"/>
                </a:moveTo>
                <a:lnTo>
                  <a:pt x="10115" y="20843"/>
                </a:lnTo>
                <a:lnTo>
                  <a:pt x="4135" y="20843"/>
                </a:lnTo>
                <a:cubicBezTo>
                  <a:pt x="4578" y="21284"/>
                  <a:pt x="5312" y="21523"/>
                  <a:pt x="6058" y="21413"/>
                </a:cubicBezTo>
                <a:close/>
                <a:moveTo>
                  <a:pt x="21258" y="17664"/>
                </a:moveTo>
                <a:lnTo>
                  <a:pt x="19848" y="11389"/>
                </a:lnTo>
                <a:lnTo>
                  <a:pt x="19848" y="19015"/>
                </a:lnTo>
                <a:cubicBezTo>
                  <a:pt x="19848" y="19180"/>
                  <a:pt x="19813" y="19336"/>
                  <a:pt x="19766" y="19483"/>
                </a:cubicBezTo>
                <a:cubicBezTo>
                  <a:pt x="20792" y="19290"/>
                  <a:pt x="21445" y="18491"/>
                  <a:pt x="21258" y="17664"/>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7" name="Shape">
            <a:extLst>
              <a:ext uri="{FF2B5EF4-FFF2-40B4-BE49-F238E27FC236}">
                <a16:creationId xmlns:a16="http://schemas.microsoft.com/office/drawing/2014/main" id="{4AE20DB2-C2DD-8A4E-AD9A-E6E12CDEA6FD}"/>
              </a:ext>
            </a:extLst>
          </p:cNvPr>
          <p:cNvSpPr/>
          <p:nvPr/>
        </p:nvSpPr>
        <p:spPr>
          <a:xfrm>
            <a:off x="4797522" y="3230686"/>
            <a:ext cx="4060810" cy="4680068"/>
          </a:xfrm>
          <a:custGeom>
            <a:avLst/>
            <a:gdLst/>
            <a:ahLst/>
            <a:cxnLst>
              <a:cxn ang="0">
                <a:pos x="wd2" y="hd2"/>
              </a:cxn>
              <a:cxn ang="5400000">
                <a:pos x="wd2" y="hd2"/>
              </a:cxn>
              <a:cxn ang="10800000">
                <a:pos x="wd2" y="hd2"/>
              </a:cxn>
              <a:cxn ang="16200000">
                <a:pos x="wd2" y="hd2"/>
              </a:cxn>
            </a:cxnLst>
            <a:rect l="0" t="0" r="r" b="b"/>
            <a:pathLst>
              <a:path w="21128" h="21194" extrusionOk="0">
                <a:moveTo>
                  <a:pt x="1031" y="4130"/>
                </a:moveTo>
                <a:lnTo>
                  <a:pt x="2801" y="3462"/>
                </a:lnTo>
                <a:lnTo>
                  <a:pt x="2801" y="11450"/>
                </a:lnTo>
                <a:lnTo>
                  <a:pt x="146" y="6082"/>
                </a:lnTo>
                <a:cubicBezTo>
                  <a:pt x="-238" y="5329"/>
                  <a:pt x="165" y="4455"/>
                  <a:pt x="1031" y="4130"/>
                </a:cubicBezTo>
                <a:close/>
                <a:moveTo>
                  <a:pt x="11703" y="123"/>
                </a:moveTo>
                <a:lnTo>
                  <a:pt x="8782" y="1219"/>
                </a:lnTo>
                <a:lnTo>
                  <a:pt x="14113" y="1219"/>
                </a:lnTo>
                <a:lnTo>
                  <a:pt x="13955" y="894"/>
                </a:lnTo>
                <a:cubicBezTo>
                  <a:pt x="13572" y="140"/>
                  <a:pt x="12569" y="-202"/>
                  <a:pt x="11703" y="123"/>
                </a:cubicBezTo>
                <a:close/>
                <a:moveTo>
                  <a:pt x="20988" y="15105"/>
                </a:moveTo>
                <a:lnTo>
                  <a:pt x="18333" y="9738"/>
                </a:lnTo>
                <a:lnTo>
                  <a:pt x="18333" y="17725"/>
                </a:lnTo>
                <a:lnTo>
                  <a:pt x="20103" y="17057"/>
                </a:lnTo>
                <a:cubicBezTo>
                  <a:pt x="20959" y="16732"/>
                  <a:pt x="21362" y="15859"/>
                  <a:pt x="20988" y="15105"/>
                </a:cubicBezTo>
                <a:close/>
                <a:moveTo>
                  <a:pt x="7178" y="20294"/>
                </a:moveTo>
                <a:cubicBezTo>
                  <a:pt x="7552" y="21047"/>
                  <a:pt x="8555" y="21398"/>
                  <a:pt x="9421" y="21073"/>
                </a:cubicBezTo>
                <a:lnTo>
                  <a:pt x="12008" y="20097"/>
                </a:lnTo>
                <a:lnTo>
                  <a:pt x="7080" y="20097"/>
                </a:lnTo>
                <a:lnTo>
                  <a:pt x="7178" y="20294"/>
                </a:ln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8" name="Shape">
            <a:extLst>
              <a:ext uri="{FF2B5EF4-FFF2-40B4-BE49-F238E27FC236}">
                <a16:creationId xmlns:a16="http://schemas.microsoft.com/office/drawing/2014/main" id="{49F81B3F-D611-E84C-8026-ABD885D15997}"/>
              </a:ext>
            </a:extLst>
          </p:cNvPr>
          <p:cNvSpPr/>
          <p:nvPr/>
        </p:nvSpPr>
        <p:spPr>
          <a:xfrm>
            <a:off x="9070626" y="3381928"/>
            <a:ext cx="3429402" cy="4400817"/>
          </a:xfrm>
          <a:custGeom>
            <a:avLst/>
            <a:gdLst/>
            <a:ahLst/>
            <a:cxnLst>
              <a:cxn ang="0">
                <a:pos x="wd2" y="hd2"/>
              </a:cxn>
              <a:cxn ang="5400000">
                <a:pos x="wd2" y="hd2"/>
              </a:cxn>
              <a:cxn ang="10800000">
                <a:pos x="wd2" y="hd2"/>
              </a:cxn>
              <a:cxn ang="16200000">
                <a:pos x="wd2" y="hd2"/>
              </a:cxn>
            </a:cxnLst>
            <a:rect l="0" t="0" r="r" b="b"/>
            <a:pathLst>
              <a:path w="21306" h="21451" extrusionOk="0">
                <a:moveTo>
                  <a:pt x="4034" y="565"/>
                </a:moveTo>
                <a:cubicBezTo>
                  <a:pt x="4481" y="150"/>
                  <a:pt x="5197" y="-71"/>
                  <a:pt x="5925" y="21"/>
                </a:cubicBezTo>
                <a:lnTo>
                  <a:pt x="9989" y="565"/>
                </a:lnTo>
                <a:lnTo>
                  <a:pt x="4034" y="565"/>
                </a:lnTo>
                <a:close/>
                <a:moveTo>
                  <a:pt x="1380" y="19050"/>
                </a:moveTo>
                <a:lnTo>
                  <a:pt x="1380" y="11485"/>
                </a:lnTo>
                <a:lnTo>
                  <a:pt x="29" y="17751"/>
                </a:lnTo>
                <a:cubicBezTo>
                  <a:pt x="-147" y="18562"/>
                  <a:pt x="487" y="19336"/>
                  <a:pt x="1474" y="19557"/>
                </a:cubicBezTo>
                <a:cubicBezTo>
                  <a:pt x="1403" y="19400"/>
                  <a:pt x="1380" y="19225"/>
                  <a:pt x="1380" y="19050"/>
                </a:cubicBezTo>
                <a:close/>
                <a:moveTo>
                  <a:pt x="19832" y="1883"/>
                </a:moveTo>
                <a:cubicBezTo>
                  <a:pt x="19891" y="2048"/>
                  <a:pt x="19926" y="2214"/>
                  <a:pt x="19926" y="2389"/>
                </a:cubicBezTo>
                <a:lnTo>
                  <a:pt x="19926" y="9955"/>
                </a:lnTo>
                <a:lnTo>
                  <a:pt x="21277" y="3689"/>
                </a:lnTo>
                <a:cubicBezTo>
                  <a:pt x="21453" y="2878"/>
                  <a:pt x="20819" y="2104"/>
                  <a:pt x="19832" y="1883"/>
                </a:cubicBezTo>
                <a:close/>
                <a:moveTo>
                  <a:pt x="11317" y="20884"/>
                </a:moveTo>
                <a:lnTo>
                  <a:pt x="15381" y="21428"/>
                </a:lnTo>
                <a:cubicBezTo>
                  <a:pt x="16109" y="21529"/>
                  <a:pt x="16825" y="21299"/>
                  <a:pt x="17272" y="20884"/>
                </a:cubicBezTo>
                <a:lnTo>
                  <a:pt x="11317" y="20884"/>
                </a:ln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9" name="Shape">
            <a:extLst>
              <a:ext uri="{FF2B5EF4-FFF2-40B4-BE49-F238E27FC236}">
                <a16:creationId xmlns:a16="http://schemas.microsoft.com/office/drawing/2014/main" id="{9470D9C7-C7F3-BF4A-A668-1EB397C43822}"/>
              </a:ext>
            </a:extLst>
          </p:cNvPr>
          <p:cNvSpPr/>
          <p:nvPr/>
        </p:nvSpPr>
        <p:spPr>
          <a:xfrm>
            <a:off x="12775556" y="3230686"/>
            <a:ext cx="4219360" cy="4719514"/>
          </a:xfrm>
          <a:custGeom>
            <a:avLst/>
            <a:gdLst/>
            <a:ahLst/>
            <a:cxnLst>
              <a:cxn ang="0">
                <a:pos x="wd2" y="hd2"/>
              </a:cxn>
              <a:cxn ang="5400000">
                <a:pos x="wd2" y="hd2"/>
              </a:cxn>
              <a:cxn ang="10800000">
                <a:pos x="wd2" y="hd2"/>
              </a:cxn>
              <a:cxn ang="16200000">
                <a:pos x="wd2" y="hd2"/>
              </a:cxn>
            </a:cxnLst>
            <a:rect l="0" t="0" r="r" b="b"/>
            <a:pathLst>
              <a:path w="21135" h="21188" extrusionOk="0">
                <a:moveTo>
                  <a:pt x="2398" y="17082"/>
                </a:moveTo>
                <a:lnTo>
                  <a:pt x="882" y="16370"/>
                </a:lnTo>
                <a:cubicBezTo>
                  <a:pt x="77" y="15996"/>
                  <a:pt x="-235" y="15105"/>
                  <a:pt x="191" y="14384"/>
                </a:cubicBezTo>
                <a:lnTo>
                  <a:pt x="2407" y="10598"/>
                </a:lnTo>
                <a:lnTo>
                  <a:pt x="2407" y="17082"/>
                </a:lnTo>
                <a:close/>
                <a:moveTo>
                  <a:pt x="12625" y="1237"/>
                </a:moveTo>
                <a:lnTo>
                  <a:pt x="10342" y="167"/>
                </a:lnTo>
                <a:cubicBezTo>
                  <a:pt x="9538" y="-206"/>
                  <a:pt x="8543" y="66"/>
                  <a:pt x="8127" y="787"/>
                </a:cubicBezTo>
                <a:lnTo>
                  <a:pt x="7861" y="1237"/>
                </a:lnTo>
                <a:lnTo>
                  <a:pt x="12625" y="1237"/>
                </a:lnTo>
                <a:close/>
                <a:moveTo>
                  <a:pt x="8515" y="19951"/>
                </a:moveTo>
                <a:lnTo>
                  <a:pt x="10797" y="21021"/>
                </a:lnTo>
                <a:cubicBezTo>
                  <a:pt x="11602" y="21394"/>
                  <a:pt x="12596" y="21122"/>
                  <a:pt x="13013" y="20401"/>
                </a:cubicBezTo>
                <a:lnTo>
                  <a:pt x="13278" y="19951"/>
                </a:lnTo>
                <a:lnTo>
                  <a:pt x="8515" y="19951"/>
                </a:lnTo>
                <a:close/>
                <a:moveTo>
                  <a:pt x="20257" y="4818"/>
                </a:moveTo>
                <a:lnTo>
                  <a:pt x="17350" y="3460"/>
                </a:lnTo>
                <a:lnTo>
                  <a:pt x="17350" y="12975"/>
                </a:lnTo>
                <a:lnTo>
                  <a:pt x="20948" y="6813"/>
                </a:lnTo>
                <a:cubicBezTo>
                  <a:pt x="21365" y="6083"/>
                  <a:pt x="21062" y="5192"/>
                  <a:pt x="20257" y="4818"/>
                </a:cubicBez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0" name="Shape">
            <a:extLst>
              <a:ext uri="{FF2B5EF4-FFF2-40B4-BE49-F238E27FC236}">
                <a16:creationId xmlns:a16="http://schemas.microsoft.com/office/drawing/2014/main" id="{20904B71-CAA6-6344-80FC-50AA27D9133B}"/>
              </a:ext>
            </a:extLst>
          </p:cNvPr>
          <p:cNvSpPr/>
          <p:nvPr/>
        </p:nvSpPr>
        <p:spPr>
          <a:xfrm>
            <a:off x="1418566" y="3552075"/>
            <a:ext cx="2892497"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1016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1" name="Shape">
            <a:extLst>
              <a:ext uri="{FF2B5EF4-FFF2-40B4-BE49-F238E27FC236}">
                <a16:creationId xmlns:a16="http://schemas.microsoft.com/office/drawing/2014/main" id="{32802E1D-5A8B-E54B-A51E-6701B8D1AE61}"/>
              </a:ext>
            </a:extLst>
          </p:cNvPr>
          <p:cNvSpPr/>
          <p:nvPr/>
        </p:nvSpPr>
        <p:spPr>
          <a:xfrm>
            <a:off x="5376234"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586"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2" name="Shape">
            <a:extLst>
              <a:ext uri="{FF2B5EF4-FFF2-40B4-BE49-F238E27FC236}">
                <a16:creationId xmlns:a16="http://schemas.microsoft.com/office/drawing/2014/main" id="{7C695CA4-BBA9-AE45-BC62-D30C8FC6747B}"/>
              </a:ext>
            </a:extLst>
          </p:cNvPr>
          <p:cNvSpPr/>
          <p:nvPr/>
        </p:nvSpPr>
        <p:spPr>
          <a:xfrm>
            <a:off x="9346154"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3" name="Shape">
            <a:extLst>
              <a:ext uri="{FF2B5EF4-FFF2-40B4-BE49-F238E27FC236}">
                <a16:creationId xmlns:a16="http://schemas.microsoft.com/office/drawing/2014/main" id="{C7EF482C-81A4-754E-BE2C-DDC42B394C59}"/>
              </a:ext>
            </a:extLst>
          </p:cNvPr>
          <p:cNvSpPr/>
          <p:nvPr/>
        </p:nvSpPr>
        <p:spPr>
          <a:xfrm>
            <a:off x="13309952"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3" y="21600"/>
                </a:moveTo>
                <a:lnTo>
                  <a:pt x="2456" y="21600"/>
                </a:lnTo>
                <a:cubicBezTo>
                  <a:pt x="1101" y="21600"/>
                  <a:pt x="0" y="20818"/>
                  <a:pt x="0" y="19856"/>
                </a:cubicBezTo>
                <a:lnTo>
                  <a:pt x="0" y="1744"/>
                </a:lnTo>
                <a:cubicBezTo>
                  <a:pt x="0" y="782"/>
                  <a:pt x="1101" y="0"/>
                  <a:pt x="2456" y="0"/>
                </a:cubicBezTo>
                <a:lnTo>
                  <a:pt x="19143" y="0"/>
                </a:lnTo>
                <a:cubicBezTo>
                  <a:pt x="20499" y="0"/>
                  <a:pt x="21600" y="782"/>
                  <a:pt x="21600" y="1744"/>
                </a:cubicBezTo>
                <a:lnTo>
                  <a:pt x="21600" y="19856"/>
                </a:lnTo>
                <a:cubicBezTo>
                  <a:pt x="21600" y="20818"/>
                  <a:pt x="20499" y="21600"/>
                  <a:pt x="19143"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4" name="TextBox 11">
            <a:extLst>
              <a:ext uri="{FF2B5EF4-FFF2-40B4-BE49-F238E27FC236}">
                <a16:creationId xmlns:a16="http://schemas.microsoft.com/office/drawing/2014/main" id="{7B50993B-1CBD-D841-AA9D-D5579A4BC58F}"/>
              </a:ext>
            </a:extLst>
          </p:cNvPr>
          <p:cNvSpPr txBox="1"/>
          <p:nvPr/>
        </p:nvSpPr>
        <p:spPr>
          <a:xfrm>
            <a:off x="13627438" y="3715483"/>
            <a:ext cx="2257530" cy="286232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Đáp ứng yêu cầu của Nghị quyết 36a/NQ-CP ngày 14/10/2015 về Chính phủ điện tử. Nhằm phục vụ người dân và doanh nghiệp ngày càng tốt hơn</a:t>
            </a:r>
          </a:p>
        </p:txBody>
      </p:sp>
      <p:sp>
        <p:nvSpPr>
          <p:cNvPr id="65" name="TextBox 12">
            <a:extLst>
              <a:ext uri="{FF2B5EF4-FFF2-40B4-BE49-F238E27FC236}">
                <a16:creationId xmlns:a16="http://schemas.microsoft.com/office/drawing/2014/main" id="{D904AE89-4741-2748-AF68-7E5365CDA941}"/>
              </a:ext>
            </a:extLst>
          </p:cNvPr>
          <p:cNvSpPr txBox="1"/>
          <p:nvPr/>
        </p:nvSpPr>
        <p:spPr>
          <a:xfrm>
            <a:off x="9663641" y="3715483"/>
            <a:ext cx="2257530" cy="224676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Cung cấp đầy đủ các thủ tục hành chính của các cấp Tỉnh, Sở, huyện Xã/Phường/thị trấn và các đơn vị ngành dọc.</a:t>
            </a:r>
          </a:p>
        </p:txBody>
      </p:sp>
      <p:sp>
        <p:nvSpPr>
          <p:cNvPr id="66" name="TextBox 13">
            <a:extLst>
              <a:ext uri="{FF2B5EF4-FFF2-40B4-BE49-F238E27FC236}">
                <a16:creationId xmlns:a16="http://schemas.microsoft.com/office/drawing/2014/main" id="{546A0EB7-034E-A444-A749-38C5CD41D52D}"/>
              </a:ext>
            </a:extLst>
          </p:cNvPr>
          <p:cNvSpPr txBox="1"/>
          <p:nvPr/>
        </p:nvSpPr>
        <p:spPr>
          <a:xfrm>
            <a:off x="5693721" y="3715483"/>
            <a:ext cx="2257530" cy="224676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Sẵn sàng cho việc cung cấp các dịch vụ công mức độ 3, mức độ 4 cho công dân/ doanh nghiệp (Cấu hình đơn giản)</a:t>
            </a:r>
          </a:p>
        </p:txBody>
      </p:sp>
      <p:sp>
        <p:nvSpPr>
          <p:cNvPr id="67" name="TextBox 14">
            <a:extLst>
              <a:ext uri="{FF2B5EF4-FFF2-40B4-BE49-F238E27FC236}">
                <a16:creationId xmlns:a16="http://schemas.microsoft.com/office/drawing/2014/main" id="{7D8B5714-1389-C644-A287-2DCD706FE18A}"/>
              </a:ext>
            </a:extLst>
          </p:cNvPr>
          <p:cNvSpPr txBox="1"/>
          <p:nvPr/>
        </p:nvSpPr>
        <p:spPr>
          <a:xfrm>
            <a:off x="1736049" y="3715483"/>
            <a:ext cx="2257530" cy="255454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Thống nhất về địa chỉ truy cập, giao diện, tính năng...giữa các đơn vị do đối tượng phục vụ là người dân, doanh nghiệp.</a:t>
            </a:r>
          </a:p>
        </p:txBody>
      </p:sp>
      <p:pic>
        <p:nvPicPr>
          <p:cNvPr id="72" name="Graphic 21" descr="Board Of Directors with solid fill">
            <a:extLst>
              <a:ext uri="{FF2B5EF4-FFF2-40B4-BE49-F238E27FC236}">
                <a16:creationId xmlns:a16="http://schemas.microsoft.com/office/drawing/2014/main" id="{6F143699-3436-7440-BEDD-EC09DB9EF964}"/>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6299968" y="6432554"/>
            <a:ext cx="1045031" cy="1045031"/>
          </a:xfrm>
          <a:prstGeom prst="rect">
            <a:avLst/>
          </a:prstGeom>
        </p:spPr>
      </p:pic>
      <p:pic>
        <p:nvPicPr>
          <p:cNvPr id="73" name="Graphic 22" descr="Briefcase with solid fill">
            <a:extLst>
              <a:ext uri="{FF2B5EF4-FFF2-40B4-BE49-F238E27FC236}">
                <a16:creationId xmlns:a16="http://schemas.microsoft.com/office/drawing/2014/main" id="{ACC25B1E-FD2A-1644-9F28-B9896366D1E6}"/>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2342296" y="6432554"/>
            <a:ext cx="1045031" cy="1045031"/>
          </a:xfrm>
          <a:prstGeom prst="rect">
            <a:avLst/>
          </a:prstGeom>
        </p:spPr>
      </p:pic>
      <p:pic>
        <p:nvPicPr>
          <p:cNvPr id="74" name="Graphic 23" descr="Customer review with solid fill">
            <a:extLst>
              <a:ext uri="{FF2B5EF4-FFF2-40B4-BE49-F238E27FC236}">
                <a16:creationId xmlns:a16="http://schemas.microsoft.com/office/drawing/2014/main" id="{EEA3E305-76C9-5343-8D6A-11B9D9B4E586}"/>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10269888" y="6432554"/>
            <a:ext cx="1045031" cy="1045031"/>
          </a:xfrm>
          <a:prstGeom prst="rect">
            <a:avLst/>
          </a:prstGeom>
        </p:spPr>
      </p:pic>
      <p:pic>
        <p:nvPicPr>
          <p:cNvPr id="75" name="Graphic 25" descr="Target Audience with solid fill">
            <a:extLst>
              <a:ext uri="{FF2B5EF4-FFF2-40B4-BE49-F238E27FC236}">
                <a16:creationId xmlns:a16="http://schemas.microsoft.com/office/drawing/2014/main" id="{007664BD-B351-1540-8DCF-A60BAECD1FB7}"/>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14233686" y="6432554"/>
            <a:ext cx="1045031" cy="1045031"/>
          </a:xfrm>
          <a:prstGeom prst="rect">
            <a:avLst/>
          </a:prstGeom>
        </p:spPr>
      </p:pic>
      <p:sp>
        <p:nvSpPr>
          <p:cNvPr id="7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15</a:t>
            </a:fld>
            <a:endParaRPr lang="en-US">
              <a:cs typeface="Segoe UI" panose="020B0502040204020203" pitchFamily="34" charset="0"/>
            </a:endParaRPr>
          </a:p>
        </p:txBody>
      </p:sp>
      <p:grpSp>
        <p:nvGrpSpPr>
          <p:cNvPr id="77" name="Group 34"/>
          <p:cNvGrpSpPr>
            <a:grpSpLocks/>
          </p:cNvGrpSpPr>
          <p:nvPr/>
        </p:nvGrpSpPr>
        <p:grpSpPr bwMode="auto">
          <a:xfrm>
            <a:off x="0" y="9776864"/>
            <a:ext cx="18288000" cy="484714"/>
            <a:chOff x="0" y="4638675"/>
            <a:chExt cx="9144000" cy="495300"/>
          </a:xfrm>
        </p:grpSpPr>
        <p:sp>
          <p:nvSpPr>
            <p:cNvPr id="7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7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80" name="Rectangle 7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0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left)">
                                      <p:cBhvr>
                                        <p:cTn id="13" dur="500"/>
                                        <p:tgtEl>
                                          <p:spTgt spid="67"/>
                                        </p:tgtEl>
                                      </p:cBhvr>
                                    </p:animEffect>
                                  </p:childTnLst>
                                </p:cTn>
                              </p:par>
                              <p:par>
                                <p:cTn id="14" presetID="22" presetClass="entr" presetSubtype="8"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500"/>
                                        <p:tgtEl>
                                          <p:spTgt spid="65"/>
                                        </p:tgtEl>
                                      </p:cBhvr>
                                    </p:animEffect>
                                  </p:childTnLst>
                                </p:cTn>
                              </p:par>
                              <p:par>
                                <p:cTn id="42" presetID="22" presetClass="entr" presetSubtype="8"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500"/>
                                        <p:tgtEl>
                                          <p:spTgt spid="5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par>
                                <p:cTn id="56" presetID="22" presetClass="entr" presetSubtype="8"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a:cs typeface="Segoe UI" panose="020B0502040204020203" pitchFamily="34" charset="0"/>
              </a:rPr>
              <a:t>GIẤY CHỨNG NHẬN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A148359D-347E-4978-9941-3C5CD85BF563}"/>
              </a:ext>
            </a:extLst>
          </p:cNvPr>
          <p:cNvSpPr txBox="1"/>
          <p:nvPr/>
        </p:nvSpPr>
        <p:spPr>
          <a:xfrm>
            <a:off x="176041" y="2203189"/>
            <a:ext cx="7204225" cy="6652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buNone/>
            </a:pPr>
            <a:endParaRPr lang="pt-PT" sz="2000" dirty="0">
              <a:latin typeface="Segoe UI" panose="020B0502040204020203" pitchFamily="34" charset="0"/>
              <a:cs typeface="Segoe UI" panose="020B0502040204020203" pitchFamily="34" charset="0"/>
            </a:endParaRPr>
          </a:p>
          <a:p>
            <a:pPr lvl="0" algn="just">
              <a:lnSpc>
                <a:spcPct val="100000"/>
              </a:lnSpc>
            </a:pPr>
            <a:endParaRPr lang="en-US" sz="2000" dirty="0">
              <a:latin typeface="Segoe UI" panose="020B0502040204020203" pitchFamily="34" charset="0"/>
              <a:cs typeface="Segoe UI" panose="020B0502040204020203" pitchFamily="34" charset="0"/>
            </a:endParaRPr>
          </a:p>
          <a:p>
            <a:pPr marL="1143000" lvl="1" indent="-457200" algn="just">
              <a:buFont typeface="Wingdings" panose="05000000000000000000" pitchFamily="2" charset="2"/>
              <a:buChar char="ü"/>
            </a:pPr>
            <a:endParaRPr lang="vi-VN" sz="2000" dirty="0">
              <a:latin typeface="Segoe UI" panose="020B0502040204020203" pitchFamily="34" charset="0"/>
              <a:cs typeface="Segoe UI" panose="020B0502040204020203" pitchFamily="34" charset="0"/>
            </a:endParaRPr>
          </a:p>
          <a:p>
            <a:pPr lvl="1" indent="0" algn="just">
              <a:buNone/>
            </a:pPr>
            <a:endParaRPr lang="en-US" sz="2000" dirty="0">
              <a:latin typeface="Segoe UI" panose="020B0502040204020203" pitchFamily="34" charset="0"/>
              <a:cs typeface="Segoe UI" panose="020B0502040204020203" pitchFamily="34" charset="0"/>
            </a:endParaRPr>
          </a:p>
          <a:p>
            <a:pPr marL="1143000" lvl="1" indent="-457200" algn="just">
              <a:buFont typeface="Wingdings" panose="05000000000000000000" pitchFamily="2" charset="2"/>
              <a:buChar char="ü"/>
            </a:pPr>
            <a:endParaRPr lang="en-US" sz="2000" dirty="0">
              <a:latin typeface="Segoe UI" panose="020B0502040204020203" pitchFamily="34" charset="0"/>
              <a:cs typeface="Segoe UI" panose="020B0502040204020203" pitchFamily="34" charset="0"/>
            </a:endParaRPr>
          </a:p>
          <a:p>
            <a:pPr marL="457200" lvl="0" indent="-457200" algn="just">
              <a:buFont typeface="Wingdings" panose="05000000000000000000" pitchFamily="2" charset="2"/>
              <a:buChar char="§"/>
            </a:pPr>
            <a:endParaRPr lang="en-US" sz="2000" dirty="0">
              <a:latin typeface="Segoe UI" panose="020B0502040204020203" pitchFamily="34" charset="0"/>
              <a:cs typeface="Segoe UI" panose="020B0502040204020203" pitchFamily="34" charset="0"/>
            </a:endParaRPr>
          </a:p>
          <a:p>
            <a:pPr marL="457200" lvl="0" indent="-457200" algn="just">
              <a:buFont typeface="Wingdings" panose="05000000000000000000" pitchFamily="2" charset="2"/>
              <a:buChar char="§"/>
            </a:pPr>
            <a:endParaRPr lang="en-US" sz="2000" dirty="0">
              <a:latin typeface="Segoe UI" panose="020B0502040204020203" pitchFamily="34" charset="0"/>
              <a:cs typeface="Segoe UI" panose="020B0502040204020203" pitchFamily="34" charset="0"/>
            </a:endParaRPr>
          </a:p>
        </p:txBody>
      </p:sp>
      <p:pic>
        <p:nvPicPr>
          <p:cNvPr id="28" name="Picture 27">
            <a:extLst>
              <a:ext uri="{FF2B5EF4-FFF2-40B4-BE49-F238E27FC236}">
                <a16:creationId xmlns:a16="http://schemas.microsoft.com/office/drawing/2014/main" id="{783E2D88-34E5-46C2-BB29-E2639C8717CA}"/>
              </a:ext>
            </a:extLst>
          </p:cNvPr>
          <p:cNvPicPr>
            <a:picLocks noChangeAspect="1"/>
          </p:cNvPicPr>
          <p:nvPr/>
        </p:nvPicPr>
        <p:blipFill>
          <a:blip r:embed="rId5"/>
          <a:stretch>
            <a:fillRect/>
          </a:stretch>
        </p:blipFill>
        <p:spPr>
          <a:xfrm>
            <a:off x="713334" y="2600389"/>
            <a:ext cx="4865754" cy="67212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66916C60-39E2-47D4-BF9E-0DF8D16FEC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411" y="2593665"/>
            <a:ext cx="5160691" cy="67212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071B9AA4-3F8E-4377-AEB6-66BFB9081E62}"/>
              </a:ext>
            </a:extLst>
          </p:cNvPr>
          <p:cNvPicPr>
            <a:picLocks noChangeAspect="1"/>
          </p:cNvPicPr>
          <p:nvPr/>
        </p:nvPicPr>
        <p:blipFill>
          <a:blip r:embed="rId7"/>
          <a:stretch>
            <a:fillRect/>
          </a:stretch>
        </p:blipFill>
        <p:spPr>
          <a:xfrm>
            <a:off x="12391535" y="2593665"/>
            <a:ext cx="4825940" cy="6721258"/>
          </a:xfrm>
          <a:prstGeom prst="rect">
            <a:avLst/>
          </a:prstGeom>
        </p:spPr>
      </p:pic>
      <p:sp>
        <p:nvSpPr>
          <p:cNvPr id="10"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16</a:t>
            </a:fld>
            <a:endParaRPr lang="en-US">
              <a:cs typeface="Segoe UI" panose="020B0502040204020203" pitchFamily="34" charset="0"/>
            </a:endParaRPr>
          </a:p>
        </p:txBody>
      </p:sp>
      <p:grpSp>
        <p:nvGrpSpPr>
          <p:cNvPr id="11" name="Group 34"/>
          <p:cNvGrpSpPr>
            <a:grpSpLocks/>
          </p:cNvGrpSpPr>
          <p:nvPr/>
        </p:nvGrpSpPr>
        <p:grpSpPr bwMode="auto">
          <a:xfrm>
            <a:off x="0" y="9776864"/>
            <a:ext cx="18288000" cy="484714"/>
            <a:chOff x="0" y="4638675"/>
            <a:chExt cx="9144000" cy="495300"/>
          </a:xfrm>
        </p:grpSpPr>
        <p:sp>
          <p:nvSpPr>
            <p:cNvPr id="15"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6"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7" name="Rectangle 16"/>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8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36"/>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200849" y="2041085"/>
            <a:ext cx="5471370"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04</a:t>
            </a:r>
            <a:endParaRPr lang="zh-CN" altLang="en-US" sz="39803" dirty="0"/>
          </a:p>
        </p:txBody>
      </p:sp>
      <p:sp>
        <p:nvSpPr>
          <p:cNvPr id="9" name="文本框 8"/>
          <p:cNvSpPr txBox="1">
            <a:spLocks noChangeArrowheads="1"/>
          </p:cNvSpPr>
          <p:nvPr/>
        </p:nvSpPr>
        <p:spPr bwMode="auto">
          <a:xfrm>
            <a:off x="7168135" y="4284677"/>
            <a:ext cx="11544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4400" b="1" kern="0" dirty="0">
                <a:solidFill>
                  <a:prstClr val="white"/>
                </a:solidFill>
                <a:latin typeface="Segoe UI" panose="020B0502040204020203" pitchFamily="34" charset="0"/>
                <a:cs typeface="Segoe UI" panose="020B0502040204020203" pitchFamily="34" charset="0"/>
              </a:rPr>
              <a:t> </a:t>
            </a:r>
            <a:r>
              <a:rPr lang="en-US" sz="4000" b="1" kern="0"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rPr>
              <a:t>TRUNG TÂM PHỤC VỤ HÀNH CHÍNH CÔNG</a:t>
            </a:r>
            <a:endPar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4023701578"/>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1885670" y="608085"/>
            <a:ext cx="13140146"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1209468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2800" b="1" dirty="0">
                <a:cs typeface="Segoe UI" panose="020B0502040204020203" pitchFamily="34" charset="0"/>
              </a:rPr>
              <a:t>MỘT SỐ HÌNH ẢNH TẠI TRUNG TÂM PHỤC VỤ HCC TỈNH NGHỆ AN</a:t>
            </a:r>
            <a:endParaRPr lang="vi-VN" sz="28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Segoe UI" panose="020B0502040204020203" pitchFamily="34" charset="0"/>
                <a:cs typeface="Segoe UI" panose="020B0502040204020203" pitchFamily="34" charset="0"/>
              </a:rPr>
              <a:t>4</a:t>
            </a:r>
            <a:endParaRPr kumimoji="0" lang="en-US" sz="48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37" name="Text Placeholder 35">
            <a:extLst>
              <a:ext uri="{FF2B5EF4-FFF2-40B4-BE49-F238E27FC236}">
                <a16:creationId xmlns:a16="http://schemas.microsoft.com/office/drawing/2014/main" id="{59DCDBE3-C093-4ADC-A1E1-CCDB3EEF3F1C}"/>
              </a:ext>
            </a:extLst>
          </p:cNvPr>
          <p:cNvSpPr txBox="1">
            <a:spLocks/>
          </p:cNvSpPr>
          <p:nvPr/>
        </p:nvSpPr>
        <p:spPr>
          <a:xfrm>
            <a:off x="1921658" y="2211887"/>
            <a:ext cx="3461873" cy="558084"/>
          </a:xfrm>
          <a:prstGeom prst="rect">
            <a:avLst/>
          </a:prstGeom>
          <a:noFill/>
          <a:ln w="12700">
            <a:noFill/>
          </a:ln>
          <a:effectLst>
            <a:innerShdw blurRad="114300">
              <a:sysClr val="window" lastClr="FFFFFF"/>
            </a:innerShdw>
          </a:effectLst>
        </p:spPr>
        <p:txBody>
          <a:bodyPr lIns="162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defTabSz="1371600">
              <a:defRPr/>
            </a:pPr>
            <a:r>
              <a:rPr lang="en-US" altLang="en-US" sz="2100" dirty="0">
                <a:solidFill>
                  <a:sysClr val="window" lastClr="FFFFFF"/>
                </a:solidFill>
                <a:latin typeface="Segoe UI" panose="020B0502040204020203" pitchFamily="34" charset="0"/>
                <a:ea typeface="Arial Unicode MS"/>
                <a:cs typeface="Segoe UI" panose="020B0502040204020203" pitchFamily="34" charset="0"/>
              </a:rPr>
              <a:t>Giải pháp</a:t>
            </a:r>
          </a:p>
        </p:txBody>
      </p:sp>
      <p:sp>
        <p:nvSpPr>
          <p:cNvPr id="43" name="Pie 24">
            <a:extLst>
              <a:ext uri="{FF2B5EF4-FFF2-40B4-BE49-F238E27FC236}">
                <a16:creationId xmlns:a16="http://schemas.microsoft.com/office/drawing/2014/main" id="{016114D5-ED0C-479D-BA72-9DFEFC1CF5DB}"/>
              </a:ext>
            </a:extLst>
          </p:cNvPr>
          <p:cNvSpPr/>
          <p:nvPr/>
        </p:nvSpPr>
        <p:spPr>
          <a:xfrm>
            <a:off x="9094584" y="3018344"/>
            <a:ext cx="600483" cy="59715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endParaRPr lang="ko-KR" altLang="en-US" sz="4050" kern="0">
              <a:solidFill>
                <a:sysClr val="windowText" lastClr="000000"/>
              </a:solidFill>
              <a:latin typeface="Segoe UI" panose="020B0502040204020203" pitchFamily="34" charset="0"/>
              <a:ea typeface="Arial Unicode MS"/>
              <a:cs typeface="Segoe UI" panose="020B0502040204020203" pitchFamily="34" charset="0"/>
            </a:endParaRPr>
          </a:p>
        </p:txBody>
      </p:sp>
      <p:pic>
        <p:nvPicPr>
          <p:cNvPr id="4" name="Picture 3"/>
          <p:cNvPicPr>
            <a:picLocks noChangeAspect="1"/>
          </p:cNvPicPr>
          <p:nvPr/>
        </p:nvPicPr>
        <p:blipFill>
          <a:blip r:embed="rId5"/>
          <a:stretch>
            <a:fillRect/>
          </a:stretch>
        </p:blipFill>
        <p:spPr>
          <a:xfrm>
            <a:off x="2476558" y="2211887"/>
            <a:ext cx="4762500" cy="3286125"/>
          </a:xfrm>
          <a:prstGeom prst="rect">
            <a:avLst/>
          </a:prstGeom>
        </p:spPr>
      </p:pic>
      <p:pic>
        <p:nvPicPr>
          <p:cNvPr id="5" name="Picture 4"/>
          <p:cNvPicPr>
            <a:picLocks noChangeAspect="1"/>
          </p:cNvPicPr>
          <p:nvPr/>
        </p:nvPicPr>
        <p:blipFill>
          <a:blip r:embed="rId6"/>
          <a:stretch>
            <a:fillRect/>
          </a:stretch>
        </p:blipFill>
        <p:spPr>
          <a:xfrm>
            <a:off x="8971017" y="2211886"/>
            <a:ext cx="5009336" cy="3286125"/>
          </a:xfrm>
          <a:prstGeom prst="rect">
            <a:avLst/>
          </a:prstGeom>
        </p:spPr>
      </p:pic>
      <p:pic>
        <p:nvPicPr>
          <p:cNvPr id="6" name="Picture 5"/>
          <p:cNvPicPr>
            <a:picLocks noChangeAspect="1"/>
          </p:cNvPicPr>
          <p:nvPr/>
        </p:nvPicPr>
        <p:blipFill>
          <a:blip r:embed="rId7"/>
          <a:stretch>
            <a:fillRect/>
          </a:stretch>
        </p:blipFill>
        <p:spPr>
          <a:xfrm>
            <a:off x="2476558" y="6426739"/>
            <a:ext cx="4766458" cy="3174461"/>
          </a:xfrm>
          <a:prstGeom prst="rect">
            <a:avLst/>
          </a:prstGeom>
        </p:spPr>
      </p:pic>
      <p:pic>
        <p:nvPicPr>
          <p:cNvPr id="9" name="Picture 8"/>
          <p:cNvPicPr>
            <a:picLocks noChangeAspect="1"/>
          </p:cNvPicPr>
          <p:nvPr/>
        </p:nvPicPr>
        <p:blipFill>
          <a:blip r:embed="rId8"/>
          <a:stretch>
            <a:fillRect/>
          </a:stretch>
        </p:blipFill>
        <p:spPr>
          <a:xfrm>
            <a:off x="8971017" y="6292112"/>
            <a:ext cx="5009336" cy="3416367"/>
          </a:xfrm>
          <a:prstGeom prst="rect">
            <a:avLst/>
          </a:prstGeom>
        </p:spPr>
      </p:pic>
      <p:sp>
        <p:nvSpPr>
          <p:cNvPr id="15"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18</a:t>
            </a:fld>
            <a:endParaRPr lang="en-US">
              <a:cs typeface="Segoe UI" panose="020B0502040204020203" pitchFamily="34" charset="0"/>
            </a:endParaRPr>
          </a:p>
        </p:txBody>
      </p:sp>
    </p:spTree>
    <p:extLst>
      <p:ext uri="{BB962C8B-B14F-4D97-AF65-F5344CB8AC3E}">
        <p14:creationId xmlns:p14="http://schemas.microsoft.com/office/powerpoint/2010/main" val="175023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83"/>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200849" y="2041085"/>
            <a:ext cx="566052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05</a:t>
            </a:r>
            <a:endParaRPr lang="zh-CN" altLang="en-US" sz="39803" dirty="0"/>
          </a:p>
        </p:txBody>
      </p:sp>
      <p:sp>
        <p:nvSpPr>
          <p:cNvPr id="9" name="文本框 8"/>
          <p:cNvSpPr txBox="1">
            <a:spLocks noChangeArrowheads="1"/>
          </p:cNvSpPr>
          <p:nvPr/>
        </p:nvSpPr>
        <p:spPr bwMode="auto">
          <a:xfrm>
            <a:off x="9270249" y="4284677"/>
            <a:ext cx="94421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4400" b="1" kern="0" dirty="0">
                <a:solidFill>
                  <a:prstClr val="white"/>
                </a:solidFill>
                <a:latin typeface="Segoe UI" panose="020B0502040204020203" pitchFamily="34" charset="0"/>
                <a:cs typeface="Segoe UI" panose="020B0502040204020203" pitchFamily="34" charset="0"/>
              </a:rPr>
              <a:t> </a:t>
            </a:r>
            <a:r>
              <a:rPr lang="en-US" sz="4000" b="1" kern="0"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rPr>
              <a:t>THẢO LUẬN</a:t>
            </a:r>
            <a:endPar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666176018"/>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sp>
        <p:nvSpPr>
          <p:cNvPr id="4" name="Title 3">
            <a:extLst>
              <a:ext uri="{FF2B5EF4-FFF2-40B4-BE49-F238E27FC236}">
                <a16:creationId xmlns:a16="http://schemas.microsoft.com/office/drawing/2014/main" id="{11A7F3F3-459D-4A87-A32A-7FDAE7432732}"/>
              </a:ext>
            </a:extLst>
          </p:cNvPr>
          <p:cNvSpPr>
            <a:spLocks noGrp="1"/>
          </p:cNvSpPr>
          <p:nvPr>
            <p:ph type="title"/>
          </p:nvPr>
        </p:nvSpPr>
        <p:spPr/>
        <p:txBody>
          <a:bodyPr/>
          <a:lstStyle/>
          <a:p>
            <a:endParaRPr lang="en-US">
              <a:cs typeface="Segoe UI" panose="020B0502040204020203" pitchFamily="34" charset="0"/>
            </a:endParaRPr>
          </a:p>
        </p:txBody>
      </p:sp>
      <p:sp>
        <p:nvSpPr>
          <p:cNvPr id="6" name="Inhaltsplatzhalter 4">
            <a:extLst>
              <a:ext uri="{FF2B5EF4-FFF2-40B4-BE49-F238E27FC236}">
                <a16:creationId xmlns:a16="http://schemas.microsoft.com/office/drawing/2014/main" id="{E767F322-875C-4F16-BF8A-13B53CB8B96F}"/>
              </a:ext>
            </a:extLst>
          </p:cNvPr>
          <p:cNvSpPr txBox="1">
            <a:spLocks/>
          </p:cNvSpPr>
          <p:nvPr/>
        </p:nvSpPr>
        <p:spPr>
          <a:xfrm>
            <a:off x="1522409" y="4846560"/>
            <a:ext cx="5794559" cy="280076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600" b="1" dirty="0">
                <a:latin typeface="Segoe UI" panose="020B0502040204020203" pitchFamily="34" charset="0"/>
                <a:cs typeface="Segoe UI" panose="020B0502040204020203" pitchFamily="34" charset="0"/>
              </a:rPr>
              <a:t>NGHỊ QUYẾT SỐ 20-NQ/TW NGÀY 25/10/2017</a:t>
            </a:r>
            <a:br>
              <a:rPr lang="en-US" sz="2600" b="1" dirty="0">
                <a:latin typeface="Segoe UI" panose="020B0502040204020203" pitchFamily="34" charset="0"/>
                <a:cs typeface="Segoe UI" panose="020B0502040204020203" pitchFamily="34" charset="0"/>
              </a:rPr>
            </a:br>
            <a:r>
              <a:rPr lang="vi-VN" sz="2600" dirty="0">
                <a:latin typeface="Segoe UI" panose="020B0502040204020203" pitchFamily="34" charset="0"/>
                <a:cs typeface="Segoe UI" panose="020B0502040204020203" pitchFamily="34" charset="0"/>
              </a:rPr>
              <a:t>Nghị quyết hội nghị lần thứ sáu Ban chấp hành trung ương khóa XII về tăng cường công tác bảo vệ, chăm sóc và nâng cao sức khỏe nhân dân trong tình hình mới</a:t>
            </a:r>
            <a:r>
              <a:rPr lang="en-US" sz="2600" dirty="0">
                <a:latin typeface="Segoe UI" panose="020B0502040204020203" pitchFamily="34" charset="0"/>
                <a:cs typeface="Segoe UI" panose="020B0502040204020203" pitchFamily="34" charset="0"/>
              </a:rPr>
              <a:t>. </a:t>
            </a:r>
          </a:p>
        </p:txBody>
      </p:sp>
      <p:sp>
        <p:nvSpPr>
          <p:cNvPr id="7" name="Inhaltsplatzhalter 4">
            <a:extLst>
              <a:ext uri="{FF2B5EF4-FFF2-40B4-BE49-F238E27FC236}">
                <a16:creationId xmlns:a16="http://schemas.microsoft.com/office/drawing/2014/main" id="{0F8E9364-171F-4635-AF81-8240DE18D49D}"/>
              </a:ext>
            </a:extLst>
          </p:cNvPr>
          <p:cNvSpPr txBox="1">
            <a:spLocks/>
          </p:cNvSpPr>
          <p:nvPr/>
        </p:nvSpPr>
        <p:spPr>
          <a:xfrm>
            <a:off x="2310513" y="4846560"/>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CÔNG VĂN SỐ 1517/BYT-KCB NGÀY 06/03/2008</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Hướng dẫn thực hiện Quy chế kê đơn thuốc trong điều trị ngoại trú</a:t>
            </a:r>
            <a:r>
              <a:rPr lang="vi-VN" sz="1200" dirty="0">
                <a:latin typeface="Segoe UI" panose="020B0502040204020203" pitchFamily="34" charset="0"/>
                <a:cs typeface="Segoe UI" panose="020B0502040204020203" pitchFamily="34" charset="0"/>
              </a:rPr>
              <a:t>.</a:t>
            </a:r>
            <a:r>
              <a:rPr lang="en-US" sz="1200" dirty="0">
                <a:latin typeface="Segoe UI" panose="020B0502040204020203" pitchFamily="34" charset="0"/>
                <a:cs typeface="Segoe UI" panose="020B0502040204020203" pitchFamily="34" charset="0"/>
              </a:rPr>
              <a:t> </a:t>
            </a:r>
          </a:p>
        </p:txBody>
      </p:sp>
      <p:sp>
        <p:nvSpPr>
          <p:cNvPr id="8" name="Inhaltsplatzhalter 4">
            <a:extLst>
              <a:ext uri="{FF2B5EF4-FFF2-40B4-BE49-F238E27FC236}">
                <a16:creationId xmlns:a16="http://schemas.microsoft.com/office/drawing/2014/main" id="{355BE8BC-5344-4EC8-85AC-3434BCDF31F4}"/>
              </a:ext>
            </a:extLst>
          </p:cNvPr>
          <p:cNvSpPr txBox="1">
            <a:spLocks/>
          </p:cNvSpPr>
          <p:nvPr/>
        </p:nvSpPr>
        <p:spPr>
          <a:xfrm>
            <a:off x="2305738" y="5704476"/>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QUYẾT ĐỊNH SỐ 772/QĐ-BYT NGÀY 04/03/2016</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Hướng dẫn thực hiện quản lý sử dụng kháng sinh trong bệnh viện</a:t>
            </a:r>
            <a:endParaRPr lang="en-US" sz="1200" dirty="0">
              <a:latin typeface="Segoe UI" panose="020B0502040204020203" pitchFamily="34" charset="0"/>
              <a:cs typeface="Segoe UI" panose="020B0502040204020203" pitchFamily="34" charset="0"/>
            </a:endParaRPr>
          </a:p>
        </p:txBody>
      </p:sp>
      <p:sp>
        <p:nvSpPr>
          <p:cNvPr id="9" name="Inhaltsplatzhalter 4">
            <a:extLst>
              <a:ext uri="{FF2B5EF4-FFF2-40B4-BE49-F238E27FC236}">
                <a16:creationId xmlns:a16="http://schemas.microsoft.com/office/drawing/2014/main" id="{84C4504C-9A76-4CB5-8083-A917AD348D04}"/>
              </a:ext>
            </a:extLst>
          </p:cNvPr>
          <p:cNvSpPr txBox="1">
            <a:spLocks/>
          </p:cNvSpPr>
          <p:nvPr/>
        </p:nvSpPr>
        <p:spPr>
          <a:xfrm>
            <a:off x="2305738" y="6595149"/>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QUYẾT ĐỊNH SỐ 4041/QĐ-BYT NGÀY 07/09/2017</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phê duyệt đề án tăng cường kiểm soát kê đơn thuốc và bán thuốc kê đơn giai đoạn 2017-2020</a:t>
            </a:r>
            <a:endParaRPr lang="en-US" sz="1200" dirty="0">
              <a:latin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C008BDCA-0D8C-4CDF-BFFF-55010357EE98}"/>
              </a:ext>
            </a:extLst>
          </p:cNvPr>
          <p:cNvGrpSpPr/>
          <p:nvPr/>
        </p:nvGrpSpPr>
        <p:grpSpPr>
          <a:xfrm>
            <a:off x="1653184" y="4916266"/>
            <a:ext cx="7332142" cy="1706786"/>
            <a:chOff x="727186" y="3984007"/>
            <a:chExt cx="6296640" cy="1106561"/>
          </a:xfrm>
        </p:grpSpPr>
        <p:grpSp>
          <p:nvGrpSpPr>
            <p:cNvPr id="11" name="Group 10">
              <a:extLst>
                <a:ext uri="{FF2B5EF4-FFF2-40B4-BE49-F238E27FC236}">
                  <a16:creationId xmlns:a16="http://schemas.microsoft.com/office/drawing/2014/main" id="{B55C8994-D2AC-42A5-A5FE-F6AD019CA9A0}"/>
                </a:ext>
              </a:extLst>
            </p:cNvPr>
            <p:cNvGrpSpPr/>
            <p:nvPr/>
          </p:nvGrpSpPr>
          <p:grpSpPr>
            <a:xfrm>
              <a:off x="727186" y="3984007"/>
              <a:ext cx="6296640" cy="1106561"/>
              <a:chOff x="508001" y="4447130"/>
              <a:chExt cx="6296639" cy="1106560"/>
            </a:xfrm>
          </p:grpSpPr>
          <p:grpSp>
            <p:nvGrpSpPr>
              <p:cNvPr id="13" name="Group 12">
                <a:extLst>
                  <a:ext uri="{FF2B5EF4-FFF2-40B4-BE49-F238E27FC236}">
                    <a16:creationId xmlns:a16="http://schemas.microsoft.com/office/drawing/2014/main" id="{A48823C6-D7B4-478E-84F8-6A60368A8471}"/>
                  </a:ext>
                </a:extLst>
              </p:cNvPr>
              <p:cNvGrpSpPr/>
              <p:nvPr/>
            </p:nvGrpSpPr>
            <p:grpSpPr>
              <a:xfrm>
                <a:off x="508001" y="4447130"/>
                <a:ext cx="6296639" cy="1106560"/>
                <a:chOff x="3135313" y="1100138"/>
                <a:chExt cx="8346789" cy="1466850"/>
              </a:xfrm>
            </p:grpSpPr>
            <p:sp>
              <p:nvSpPr>
                <p:cNvPr id="16" name="Freeform 6">
                  <a:extLst>
                    <a:ext uri="{FF2B5EF4-FFF2-40B4-BE49-F238E27FC236}">
                      <a16:creationId xmlns:a16="http://schemas.microsoft.com/office/drawing/2014/main" id="{37BCB132-DC10-407F-AC41-3C3EE4C38B8E}"/>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19" name="Freeform 9">
                  <a:extLst>
                    <a:ext uri="{FF2B5EF4-FFF2-40B4-BE49-F238E27FC236}">
                      <a16:creationId xmlns:a16="http://schemas.microsoft.com/office/drawing/2014/main" id="{2B01C558-49C8-43C3-AE73-1530CBF4EF53}"/>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0" name="Freeform 10">
                  <a:extLst>
                    <a:ext uri="{FF2B5EF4-FFF2-40B4-BE49-F238E27FC236}">
                      <a16:creationId xmlns:a16="http://schemas.microsoft.com/office/drawing/2014/main" id="{D3555FB5-82A2-4B4D-A4A4-AAE433A91933}"/>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2" name="Freeform 12">
                  <a:extLst>
                    <a:ext uri="{FF2B5EF4-FFF2-40B4-BE49-F238E27FC236}">
                      <a16:creationId xmlns:a16="http://schemas.microsoft.com/office/drawing/2014/main" id="{A073A5A3-3F5D-4883-BA89-61C76F5B3729}"/>
                    </a:ext>
                  </a:extLst>
                </p:cNvPr>
                <p:cNvSpPr>
                  <a:spLocks/>
                </p:cNvSpPr>
                <p:nvPr/>
              </p:nvSpPr>
              <p:spPr bwMode="auto">
                <a:xfrm>
                  <a:off x="4522242" y="1344327"/>
                  <a:ext cx="6959860"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3" name="Freeform 13">
                  <a:extLst>
                    <a:ext uri="{FF2B5EF4-FFF2-40B4-BE49-F238E27FC236}">
                      <a16:creationId xmlns:a16="http://schemas.microsoft.com/office/drawing/2014/main" id="{631AB474-ACD1-4A3D-BE0B-C9CE351F04BE}"/>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4" name="Freeform 14">
                  <a:extLst>
                    <a:ext uri="{FF2B5EF4-FFF2-40B4-BE49-F238E27FC236}">
                      <a16:creationId xmlns:a16="http://schemas.microsoft.com/office/drawing/2014/main" id="{B59B419E-0584-4471-8633-EDB4186DDCEA}"/>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5" name="Freeform 15">
                  <a:extLst>
                    <a:ext uri="{FF2B5EF4-FFF2-40B4-BE49-F238E27FC236}">
                      <a16:creationId xmlns:a16="http://schemas.microsoft.com/office/drawing/2014/main" id="{AA98D539-6606-4897-B244-5577022002B1}"/>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6" name="Freeform 16">
                  <a:extLst>
                    <a:ext uri="{FF2B5EF4-FFF2-40B4-BE49-F238E27FC236}">
                      <a16:creationId xmlns:a16="http://schemas.microsoft.com/office/drawing/2014/main" id="{33BE24B9-B8E8-42B9-A923-C8915C1138B3}"/>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7" name="Freeform 17">
                  <a:extLst>
                    <a:ext uri="{FF2B5EF4-FFF2-40B4-BE49-F238E27FC236}">
                      <a16:creationId xmlns:a16="http://schemas.microsoft.com/office/drawing/2014/main" id="{C34E47A6-59E6-454D-804C-7566A9030330}"/>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grpSp>
          <p:sp>
            <p:nvSpPr>
              <p:cNvPr id="14" name="Inhaltsplatzhalter 4">
                <a:extLst>
                  <a:ext uri="{FF2B5EF4-FFF2-40B4-BE49-F238E27FC236}">
                    <a16:creationId xmlns:a16="http://schemas.microsoft.com/office/drawing/2014/main" id="{E97BA3C0-4E20-400A-9A06-C7832B73D8FE}"/>
                  </a:ext>
                </a:extLst>
              </p:cNvPr>
              <p:cNvSpPr txBox="1">
                <a:spLocks/>
              </p:cNvSpPr>
              <p:nvPr/>
            </p:nvSpPr>
            <p:spPr>
              <a:xfrm>
                <a:off x="589403" y="5013922"/>
                <a:ext cx="885242" cy="25940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600" b="1" dirty="0">
                    <a:latin typeface="Segoe UI" panose="020B0502040204020203" pitchFamily="34" charset="0"/>
                    <a:cs typeface="Segoe UI" panose="020B0502040204020203" pitchFamily="34" charset="0"/>
                  </a:rPr>
                  <a:t>03</a:t>
                </a:r>
                <a:endParaRPr lang="en-US" sz="2600" dirty="0">
                  <a:latin typeface="Segoe UI" panose="020B0502040204020203" pitchFamily="34" charset="0"/>
                  <a:cs typeface="Segoe UI" panose="020B0502040204020203" pitchFamily="34" charset="0"/>
                </a:endParaRPr>
              </a:p>
            </p:txBody>
          </p:sp>
        </p:grpSp>
        <p:sp>
          <p:nvSpPr>
            <p:cNvPr id="12" name="Inhaltsplatzhalter 4">
              <a:extLst>
                <a:ext uri="{FF2B5EF4-FFF2-40B4-BE49-F238E27FC236}">
                  <a16:creationId xmlns:a16="http://schemas.microsoft.com/office/drawing/2014/main" id="{F5D9884B-5FFD-4A7C-BF92-AFAC7F127B3A}"/>
                </a:ext>
              </a:extLst>
            </p:cNvPr>
            <p:cNvSpPr txBox="1">
              <a:spLocks/>
            </p:cNvSpPr>
            <p:nvPr/>
          </p:nvSpPr>
          <p:spPr>
            <a:xfrm>
              <a:off x="1588980" y="4372639"/>
              <a:ext cx="5397305"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Times New Roman" panose="02020603050405020304" pitchFamily="18" charset="0"/>
                  <a:cs typeface="Times New Roman" panose="02020603050405020304" pitchFamily="18" charset="0"/>
                </a:rPr>
                <a:t>CÁC TÍNH NĂNG ƯU VIỆT</a:t>
              </a:r>
              <a:endParaRPr lang="en-US" sz="2400" dirty="0">
                <a:latin typeface="Times New Roman" panose="020206030504050203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22199FC0-A177-4975-81ED-3751F0556C69}"/>
              </a:ext>
            </a:extLst>
          </p:cNvPr>
          <p:cNvGrpSpPr/>
          <p:nvPr/>
        </p:nvGrpSpPr>
        <p:grpSpPr>
          <a:xfrm>
            <a:off x="1638183" y="4218268"/>
            <a:ext cx="7424292" cy="1448182"/>
            <a:chOff x="727186" y="2413983"/>
            <a:chExt cx="6375775" cy="938899"/>
          </a:xfrm>
          <a:solidFill>
            <a:srgbClr val="7030A0"/>
          </a:solidFill>
        </p:grpSpPr>
        <p:grpSp>
          <p:nvGrpSpPr>
            <p:cNvPr id="29" name="Group 28">
              <a:extLst>
                <a:ext uri="{FF2B5EF4-FFF2-40B4-BE49-F238E27FC236}">
                  <a16:creationId xmlns:a16="http://schemas.microsoft.com/office/drawing/2014/main" id="{41884D84-E715-4FB1-A5E5-6285C57C162E}"/>
                </a:ext>
              </a:extLst>
            </p:cNvPr>
            <p:cNvGrpSpPr/>
            <p:nvPr/>
          </p:nvGrpSpPr>
          <p:grpSpPr>
            <a:xfrm>
              <a:off x="727186" y="2413983"/>
              <a:ext cx="6375775" cy="938899"/>
              <a:chOff x="508001" y="2877109"/>
              <a:chExt cx="6375775" cy="938899"/>
            </a:xfrm>
            <a:grpFill/>
          </p:grpSpPr>
          <p:grpSp>
            <p:nvGrpSpPr>
              <p:cNvPr id="31" name="Group 30">
                <a:extLst>
                  <a:ext uri="{FF2B5EF4-FFF2-40B4-BE49-F238E27FC236}">
                    <a16:creationId xmlns:a16="http://schemas.microsoft.com/office/drawing/2014/main" id="{3C0719CC-18E4-4789-BA2D-083C5ED57B47}"/>
                  </a:ext>
                </a:extLst>
              </p:cNvPr>
              <p:cNvGrpSpPr/>
              <p:nvPr/>
            </p:nvGrpSpPr>
            <p:grpSpPr>
              <a:xfrm>
                <a:off x="508001" y="2877109"/>
                <a:ext cx="6375775" cy="938899"/>
                <a:chOff x="3135313" y="1322390"/>
                <a:chExt cx="8451688" cy="1244598"/>
              </a:xfrm>
              <a:grpFill/>
            </p:grpSpPr>
            <p:sp>
              <p:nvSpPr>
                <p:cNvPr id="37" name="Freeform 9">
                  <a:extLst>
                    <a:ext uri="{FF2B5EF4-FFF2-40B4-BE49-F238E27FC236}">
                      <a16:creationId xmlns:a16="http://schemas.microsoft.com/office/drawing/2014/main" id="{97B76318-A38C-4824-ADEC-8A4EFB699171}"/>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38" name="Freeform 10">
                  <a:extLst>
                    <a:ext uri="{FF2B5EF4-FFF2-40B4-BE49-F238E27FC236}">
                      <a16:creationId xmlns:a16="http://schemas.microsoft.com/office/drawing/2014/main" id="{7080EFD9-9CAF-4B63-99E3-ED87344381B6}"/>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0" name="Freeform 12">
                  <a:extLst>
                    <a:ext uri="{FF2B5EF4-FFF2-40B4-BE49-F238E27FC236}">
                      <a16:creationId xmlns:a16="http://schemas.microsoft.com/office/drawing/2014/main" id="{EE4674A0-86F7-484F-ACD2-166E1018837D}"/>
                    </a:ext>
                  </a:extLst>
                </p:cNvPr>
                <p:cNvSpPr>
                  <a:spLocks/>
                </p:cNvSpPr>
                <p:nvPr/>
              </p:nvSpPr>
              <p:spPr bwMode="auto">
                <a:xfrm>
                  <a:off x="4627141" y="1322390"/>
                  <a:ext cx="6959860"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1" name="Freeform 13">
                  <a:extLst>
                    <a:ext uri="{FF2B5EF4-FFF2-40B4-BE49-F238E27FC236}">
                      <a16:creationId xmlns:a16="http://schemas.microsoft.com/office/drawing/2014/main" id="{E048011D-9802-4F6E-A100-EB1E6B5612F4}"/>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2" name="Freeform 14">
                  <a:extLst>
                    <a:ext uri="{FF2B5EF4-FFF2-40B4-BE49-F238E27FC236}">
                      <a16:creationId xmlns:a16="http://schemas.microsoft.com/office/drawing/2014/main" id="{601FF70B-671F-4FB2-806A-D835DB2AD96B}"/>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3" name="Freeform 15">
                  <a:extLst>
                    <a:ext uri="{FF2B5EF4-FFF2-40B4-BE49-F238E27FC236}">
                      <a16:creationId xmlns:a16="http://schemas.microsoft.com/office/drawing/2014/main" id="{2E4A0F41-7569-4DDC-A454-A72B68392724}"/>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4" name="Freeform 16">
                  <a:extLst>
                    <a:ext uri="{FF2B5EF4-FFF2-40B4-BE49-F238E27FC236}">
                      <a16:creationId xmlns:a16="http://schemas.microsoft.com/office/drawing/2014/main" id="{A6297CB8-6C38-4E86-9090-468D559C5D6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5" name="Freeform 17">
                  <a:extLst>
                    <a:ext uri="{FF2B5EF4-FFF2-40B4-BE49-F238E27FC236}">
                      <a16:creationId xmlns:a16="http://schemas.microsoft.com/office/drawing/2014/main" id="{46CAFA9B-70DF-4F18-9BEA-67E50517AD70}"/>
                    </a:ext>
                  </a:extLst>
                </p:cNvPr>
                <p:cNvSpPr>
                  <a:spLocks/>
                </p:cNvSpPr>
                <p:nvPr/>
              </p:nvSpPr>
              <p:spPr bwMode="auto">
                <a:xfrm>
                  <a:off x="4615620"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32" name="Inhaltsplatzhalter 4">
                <a:extLst>
                  <a:ext uri="{FF2B5EF4-FFF2-40B4-BE49-F238E27FC236}">
                    <a16:creationId xmlns:a16="http://schemas.microsoft.com/office/drawing/2014/main" id="{16BCCAF0-E1A1-455F-AC09-788B088393B5}"/>
                  </a:ext>
                </a:extLst>
              </p:cNvPr>
              <p:cNvSpPr txBox="1">
                <a:spLocks/>
              </p:cNvSpPr>
              <p:nvPr/>
            </p:nvSpPr>
            <p:spPr>
              <a:xfrm>
                <a:off x="589403" y="3286428"/>
                <a:ext cx="885242" cy="239449"/>
              </a:xfrm>
              <a:prstGeom prst="rect">
                <a:avLst/>
              </a:prstGeom>
              <a:grpFill/>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02</a:t>
                </a:r>
                <a:endParaRPr lang="en-US" sz="2400" dirty="0">
                  <a:latin typeface="Segoe UI" panose="020B0502040204020203" pitchFamily="34" charset="0"/>
                  <a:cs typeface="Segoe UI" panose="020B0502040204020203" pitchFamily="34" charset="0"/>
                </a:endParaRPr>
              </a:p>
            </p:txBody>
          </p:sp>
        </p:grpSp>
        <p:sp>
          <p:nvSpPr>
            <p:cNvPr id="30" name="Inhaltsplatzhalter 4">
              <a:extLst>
                <a:ext uri="{FF2B5EF4-FFF2-40B4-BE49-F238E27FC236}">
                  <a16:creationId xmlns:a16="http://schemas.microsoft.com/office/drawing/2014/main" id="{B2C02D5E-E412-4B14-9695-BD57FE287AD0}"/>
                </a:ext>
              </a:extLst>
            </p:cNvPr>
            <p:cNvSpPr txBox="1">
              <a:spLocks/>
            </p:cNvSpPr>
            <p:nvPr/>
          </p:nvSpPr>
          <p:spPr>
            <a:xfrm>
              <a:off x="2645417" y="2642489"/>
              <a:ext cx="3421248" cy="239449"/>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a:latin typeface="Segoe UI" panose="020B0502040204020203" pitchFamily="34" charset="0"/>
                  <a:cs typeface="Segoe UI" panose="020B0502040204020203" pitchFamily="34" charset="0"/>
                </a:rPr>
                <a:t>CÁC ĐẶC ĐIỂM NỘI BẬT</a:t>
              </a:r>
              <a:endParaRPr lang="en-US" sz="2400" dirty="0">
                <a:latin typeface="Segoe UI" panose="020B0502040204020203" pitchFamily="34" charset="0"/>
                <a:cs typeface="Segoe UI" panose="020B0502040204020203" pitchFamily="34" charset="0"/>
              </a:endParaRPr>
            </a:p>
          </p:txBody>
        </p:sp>
      </p:grpSp>
      <p:grpSp>
        <p:nvGrpSpPr>
          <p:cNvPr id="46" name="Group 45">
            <a:extLst>
              <a:ext uri="{FF2B5EF4-FFF2-40B4-BE49-F238E27FC236}">
                <a16:creationId xmlns:a16="http://schemas.microsoft.com/office/drawing/2014/main" id="{DAC13741-CA7B-40C8-BA7E-0B943380A8A2}"/>
              </a:ext>
            </a:extLst>
          </p:cNvPr>
          <p:cNvGrpSpPr/>
          <p:nvPr/>
        </p:nvGrpSpPr>
        <p:grpSpPr>
          <a:xfrm>
            <a:off x="1620452" y="2934845"/>
            <a:ext cx="7401662" cy="1757131"/>
            <a:chOff x="697838" y="1377479"/>
            <a:chExt cx="6356339" cy="1139201"/>
          </a:xfrm>
        </p:grpSpPr>
        <p:grpSp>
          <p:nvGrpSpPr>
            <p:cNvPr id="47" name="Group 46">
              <a:extLst>
                <a:ext uri="{FF2B5EF4-FFF2-40B4-BE49-F238E27FC236}">
                  <a16:creationId xmlns:a16="http://schemas.microsoft.com/office/drawing/2014/main" id="{AF1ACB63-44C9-4935-B1F3-82B8556473C5}"/>
                </a:ext>
              </a:extLst>
            </p:cNvPr>
            <p:cNvGrpSpPr/>
            <p:nvPr/>
          </p:nvGrpSpPr>
          <p:grpSpPr>
            <a:xfrm>
              <a:off x="697838" y="1377479"/>
              <a:ext cx="6356339" cy="1139201"/>
              <a:chOff x="478653" y="1840605"/>
              <a:chExt cx="6356339" cy="1139201"/>
            </a:xfrm>
          </p:grpSpPr>
          <p:grpSp>
            <p:nvGrpSpPr>
              <p:cNvPr id="49" name="Group 48">
                <a:extLst>
                  <a:ext uri="{FF2B5EF4-FFF2-40B4-BE49-F238E27FC236}">
                    <a16:creationId xmlns:a16="http://schemas.microsoft.com/office/drawing/2014/main" id="{8019DA9D-B0DE-4FF8-BB31-F1EDF73D62E8}"/>
                  </a:ext>
                </a:extLst>
              </p:cNvPr>
              <p:cNvGrpSpPr/>
              <p:nvPr/>
            </p:nvGrpSpPr>
            <p:grpSpPr>
              <a:xfrm>
                <a:off x="478653" y="1840605"/>
                <a:ext cx="6356339" cy="1139201"/>
                <a:chOff x="3096406" y="1100138"/>
                <a:chExt cx="8425930" cy="1510120"/>
              </a:xfrm>
            </p:grpSpPr>
            <p:sp>
              <p:nvSpPr>
                <p:cNvPr id="51" name="Freeform 5">
                  <a:extLst>
                    <a:ext uri="{FF2B5EF4-FFF2-40B4-BE49-F238E27FC236}">
                      <a16:creationId xmlns:a16="http://schemas.microsoft.com/office/drawing/2014/main" id="{6C596556-8003-4A6A-BE5C-598591095014}"/>
                    </a:ext>
                  </a:extLst>
                </p:cNvPr>
                <p:cNvSpPr>
                  <a:spLocks/>
                </p:cNvSpPr>
                <p:nvPr/>
              </p:nvSpPr>
              <p:spPr bwMode="auto">
                <a:xfrm>
                  <a:off x="3096406" y="1153255"/>
                  <a:ext cx="2406651"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2" name="Freeform 6">
                  <a:extLst>
                    <a:ext uri="{FF2B5EF4-FFF2-40B4-BE49-F238E27FC236}">
                      <a16:creationId xmlns:a16="http://schemas.microsoft.com/office/drawing/2014/main" id="{1AA77A61-190B-4677-9BDE-5934B109B11A}"/>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3" name="Freeform 7">
                  <a:extLst>
                    <a:ext uri="{FF2B5EF4-FFF2-40B4-BE49-F238E27FC236}">
                      <a16:creationId xmlns:a16="http://schemas.microsoft.com/office/drawing/2014/main" id="{83578CCF-0199-4E6A-91C6-6A385A556FEF}"/>
                    </a:ext>
                  </a:extLst>
                </p:cNvPr>
                <p:cNvSpPr>
                  <a:spLocks/>
                </p:cNvSpPr>
                <p:nvPr/>
              </p:nvSpPr>
              <p:spPr bwMode="auto">
                <a:xfrm>
                  <a:off x="4442900" y="1387275"/>
                  <a:ext cx="985838"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4" name="Freeform 8">
                  <a:extLst>
                    <a:ext uri="{FF2B5EF4-FFF2-40B4-BE49-F238E27FC236}">
                      <a16:creationId xmlns:a16="http://schemas.microsoft.com/office/drawing/2014/main" id="{5A721DC2-1DB0-46EE-9381-E198723D2207}"/>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5" name="Freeform 9">
                  <a:extLst>
                    <a:ext uri="{FF2B5EF4-FFF2-40B4-BE49-F238E27FC236}">
                      <a16:creationId xmlns:a16="http://schemas.microsoft.com/office/drawing/2014/main" id="{12A0AEB3-ADF1-4A15-BCE4-AD961C17815F}"/>
                    </a:ext>
                  </a:extLst>
                </p:cNvPr>
                <p:cNvSpPr>
                  <a:spLocks/>
                </p:cNvSpPr>
                <p:nvPr/>
              </p:nvSpPr>
              <p:spPr bwMode="auto">
                <a:xfrm>
                  <a:off x="3135313" y="1490315"/>
                  <a:ext cx="1348570" cy="1119943"/>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6" name="Freeform 10">
                  <a:extLst>
                    <a:ext uri="{FF2B5EF4-FFF2-40B4-BE49-F238E27FC236}">
                      <a16:creationId xmlns:a16="http://schemas.microsoft.com/office/drawing/2014/main" id="{C502A3B0-9CEC-47EA-81A2-E1215ABF12E5}"/>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7" name="Freeform 11">
                  <a:extLst>
                    <a:ext uri="{FF2B5EF4-FFF2-40B4-BE49-F238E27FC236}">
                      <a16:creationId xmlns:a16="http://schemas.microsoft.com/office/drawing/2014/main" id="{BEF16A6B-F6AF-4478-A819-518F825953E3}"/>
                    </a:ext>
                  </a:extLst>
                </p:cNvPr>
                <p:cNvSpPr>
                  <a:spLocks/>
                </p:cNvSpPr>
                <p:nvPr/>
              </p:nvSpPr>
              <p:spPr bwMode="auto">
                <a:xfrm>
                  <a:off x="3148599"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8" name="Freeform 12">
                  <a:extLst>
                    <a:ext uri="{FF2B5EF4-FFF2-40B4-BE49-F238E27FC236}">
                      <a16:creationId xmlns:a16="http://schemas.microsoft.com/office/drawing/2014/main" id="{575330A2-92E9-4FA0-8D5A-8B47595EC04C}"/>
                    </a:ext>
                  </a:extLst>
                </p:cNvPr>
                <p:cNvSpPr>
                  <a:spLocks/>
                </p:cNvSpPr>
                <p:nvPr/>
              </p:nvSpPr>
              <p:spPr bwMode="auto">
                <a:xfrm>
                  <a:off x="4562475" y="1344613"/>
                  <a:ext cx="6959861"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59" name="Freeform 13">
                  <a:extLst>
                    <a:ext uri="{FF2B5EF4-FFF2-40B4-BE49-F238E27FC236}">
                      <a16:creationId xmlns:a16="http://schemas.microsoft.com/office/drawing/2014/main" id="{20B9443B-46D1-4C79-A3B9-6C3F73695FD6}"/>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0" name="Freeform 14">
                  <a:extLst>
                    <a:ext uri="{FF2B5EF4-FFF2-40B4-BE49-F238E27FC236}">
                      <a16:creationId xmlns:a16="http://schemas.microsoft.com/office/drawing/2014/main" id="{BC517F7F-B49B-49E7-AD12-41CDEC2AA2B3}"/>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1" name="Freeform 15">
                  <a:extLst>
                    <a:ext uri="{FF2B5EF4-FFF2-40B4-BE49-F238E27FC236}">
                      <a16:creationId xmlns:a16="http://schemas.microsoft.com/office/drawing/2014/main" id="{D8920270-B79E-4D4A-9E98-C0212BEBD34F}"/>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2" name="Freeform 16">
                  <a:extLst>
                    <a:ext uri="{FF2B5EF4-FFF2-40B4-BE49-F238E27FC236}">
                      <a16:creationId xmlns:a16="http://schemas.microsoft.com/office/drawing/2014/main" id="{7B7BE6A3-CD91-4E39-911D-1C2F8EBA61A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3" name="Freeform 17">
                  <a:extLst>
                    <a:ext uri="{FF2B5EF4-FFF2-40B4-BE49-F238E27FC236}">
                      <a16:creationId xmlns:a16="http://schemas.microsoft.com/office/drawing/2014/main" id="{9AA91921-3040-409A-B1A7-7AEAE7688067}"/>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50" name="Inhaltsplatzhalter 4">
                <a:extLst>
                  <a:ext uri="{FF2B5EF4-FFF2-40B4-BE49-F238E27FC236}">
                    <a16:creationId xmlns:a16="http://schemas.microsoft.com/office/drawing/2014/main" id="{D5B84A27-D498-41DE-BEAA-2F4223FF19E4}"/>
                  </a:ext>
                </a:extLst>
              </p:cNvPr>
              <p:cNvSpPr txBox="1">
                <a:spLocks/>
              </p:cNvSpPr>
              <p:nvPr/>
            </p:nvSpPr>
            <p:spPr>
              <a:xfrm>
                <a:off x="589403" y="2417693"/>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01</a:t>
                </a:r>
                <a:endParaRPr lang="en-US" sz="2400" dirty="0">
                  <a:latin typeface="Segoe UI" panose="020B0502040204020203" pitchFamily="34" charset="0"/>
                  <a:cs typeface="Segoe UI" panose="020B0502040204020203" pitchFamily="34" charset="0"/>
                </a:endParaRPr>
              </a:p>
            </p:txBody>
          </p:sp>
        </p:grpSp>
        <p:sp>
          <p:nvSpPr>
            <p:cNvPr id="48" name="Inhaltsplatzhalter 4">
              <a:extLst>
                <a:ext uri="{FF2B5EF4-FFF2-40B4-BE49-F238E27FC236}">
                  <a16:creationId xmlns:a16="http://schemas.microsoft.com/office/drawing/2014/main" id="{6685A643-2C92-489D-BA61-66D5AA301522}"/>
                </a:ext>
              </a:extLst>
            </p:cNvPr>
            <p:cNvSpPr txBox="1">
              <a:spLocks/>
            </p:cNvSpPr>
            <p:nvPr/>
          </p:nvSpPr>
          <p:spPr>
            <a:xfrm>
              <a:off x="2627235" y="1762389"/>
              <a:ext cx="3721233"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a:latin typeface="Times New Roman" panose="02020603050405020304" pitchFamily="18" charset="0"/>
                  <a:cs typeface="Times New Roman" panose="02020603050405020304" pitchFamily="18" charset="0"/>
                </a:rPr>
                <a:t>TỔNG QUAN HỆ THỐNG</a:t>
              </a:r>
              <a:endParaRPr lang="en-US" sz="2400" dirty="0">
                <a:latin typeface="Times New Roman" panose="02020603050405020304" pitchFamily="18"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90FC9464-FAB1-4C09-99EF-2BFA9A504ACA}"/>
              </a:ext>
            </a:extLst>
          </p:cNvPr>
          <p:cNvGrpSpPr/>
          <p:nvPr/>
        </p:nvGrpSpPr>
        <p:grpSpPr>
          <a:xfrm>
            <a:off x="1652757" y="5894935"/>
            <a:ext cx="7415734" cy="1706786"/>
            <a:chOff x="727186" y="2246320"/>
            <a:chExt cx="6368425" cy="1106560"/>
          </a:xfrm>
        </p:grpSpPr>
        <p:grpSp>
          <p:nvGrpSpPr>
            <p:cNvPr id="66" name="Group 65">
              <a:extLst>
                <a:ext uri="{FF2B5EF4-FFF2-40B4-BE49-F238E27FC236}">
                  <a16:creationId xmlns:a16="http://schemas.microsoft.com/office/drawing/2014/main" id="{E471B555-8994-4605-AC73-F3C8DD8A22BD}"/>
                </a:ext>
              </a:extLst>
            </p:cNvPr>
            <p:cNvGrpSpPr/>
            <p:nvPr/>
          </p:nvGrpSpPr>
          <p:grpSpPr>
            <a:xfrm>
              <a:off x="727186" y="2246320"/>
              <a:ext cx="6326991" cy="1106560"/>
              <a:chOff x="508001" y="2709446"/>
              <a:chExt cx="6326991" cy="1106560"/>
            </a:xfrm>
          </p:grpSpPr>
          <p:grpSp>
            <p:nvGrpSpPr>
              <p:cNvPr id="68" name="Group 67">
                <a:extLst>
                  <a:ext uri="{FF2B5EF4-FFF2-40B4-BE49-F238E27FC236}">
                    <a16:creationId xmlns:a16="http://schemas.microsoft.com/office/drawing/2014/main" id="{2FFA4548-A43B-4A6B-8E47-BB936928D28E}"/>
                  </a:ext>
                </a:extLst>
              </p:cNvPr>
              <p:cNvGrpSpPr/>
              <p:nvPr/>
            </p:nvGrpSpPr>
            <p:grpSpPr>
              <a:xfrm>
                <a:off x="508001" y="2709446"/>
                <a:ext cx="6326991" cy="1106560"/>
                <a:chOff x="3135313" y="1100138"/>
                <a:chExt cx="8387023" cy="1466850"/>
              </a:xfrm>
            </p:grpSpPr>
            <p:sp>
              <p:nvSpPr>
                <p:cNvPr id="70" name="Freeform 5">
                  <a:extLst>
                    <a:ext uri="{FF2B5EF4-FFF2-40B4-BE49-F238E27FC236}">
                      <a16:creationId xmlns:a16="http://schemas.microsoft.com/office/drawing/2014/main" id="{7A7CDE9B-3447-403C-B680-B7B0FA180F16}"/>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2">
                    <a:lumMod val="60000"/>
                    <a:lumOff val="40000"/>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1" name="Freeform 6">
                  <a:extLst>
                    <a:ext uri="{FF2B5EF4-FFF2-40B4-BE49-F238E27FC236}">
                      <a16:creationId xmlns:a16="http://schemas.microsoft.com/office/drawing/2014/main" id="{84D48252-E8D0-4FEE-AABA-97A41360D226}"/>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2" name="Freeform 7">
                  <a:extLst>
                    <a:ext uri="{FF2B5EF4-FFF2-40B4-BE49-F238E27FC236}">
                      <a16:creationId xmlns:a16="http://schemas.microsoft.com/office/drawing/2014/main" id="{69A3CFC9-8C56-49CD-A68C-DB5FD14FE416}"/>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2">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3" name="Freeform 8">
                  <a:extLst>
                    <a:ext uri="{FF2B5EF4-FFF2-40B4-BE49-F238E27FC236}">
                      <a16:creationId xmlns:a16="http://schemas.microsoft.com/office/drawing/2014/main" id="{979FF360-B655-49A3-AFE5-43B71967F347}"/>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4" name="Freeform 9">
                  <a:extLst>
                    <a:ext uri="{FF2B5EF4-FFF2-40B4-BE49-F238E27FC236}">
                      <a16:creationId xmlns:a16="http://schemas.microsoft.com/office/drawing/2014/main" id="{D604C4C6-51DC-4D66-935E-411D49FD79D7}"/>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5" name="Freeform 10">
                  <a:extLst>
                    <a:ext uri="{FF2B5EF4-FFF2-40B4-BE49-F238E27FC236}">
                      <a16:creationId xmlns:a16="http://schemas.microsoft.com/office/drawing/2014/main" id="{B9028CDC-05EE-43D0-B560-B96FD80E9272}"/>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6" name="Freeform 11">
                  <a:extLst>
                    <a:ext uri="{FF2B5EF4-FFF2-40B4-BE49-F238E27FC236}">
                      <a16:creationId xmlns:a16="http://schemas.microsoft.com/office/drawing/2014/main" id="{E41C65B2-0A2A-4EFE-9156-5D147FA18A69}"/>
                    </a:ext>
                  </a:extLst>
                </p:cNvPr>
                <p:cNvSpPr>
                  <a:spLocks/>
                </p:cNvSpPr>
                <p:nvPr/>
              </p:nvSpPr>
              <p:spPr bwMode="auto">
                <a:xfrm>
                  <a:off x="3135313"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7" name="Freeform 12">
                  <a:extLst>
                    <a:ext uri="{FF2B5EF4-FFF2-40B4-BE49-F238E27FC236}">
                      <a16:creationId xmlns:a16="http://schemas.microsoft.com/office/drawing/2014/main" id="{357F679E-A32B-4F03-8ACA-583A5CDA8FF2}"/>
                    </a:ext>
                  </a:extLst>
                </p:cNvPr>
                <p:cNvSpPr>
                  <a:spLocks/>
                </p:cNvSpPr>
                <p:nvPr/>
              </p:nvSpPr>
              <p:spPr bwMode="auto">
                <a:xfrm>
                  <a:off x="4562476" y="1344613"/>
                  <a:ext cx="6959860" cy="1222374"/>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8" name="Freeform 13">
                  <a:extLst>
                    <a:ext uri="{FF2B5EF4-FFF2-40B4-BE49-F238E27FC236}">
                      <a16:creationId xmlns:a16="http://schemas.microsoft.com/office/drawing/2014/main" id="{03723F23-41A6-4C8F-9477-3A9E53F4D1BF}"/>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9" name="Freeform 14">
                  <a:extLst>
                    <a:ext uri="{FF2B5EF4-FFF2-40B4-BE49-F238E27FC236}">
                      <a16:creationId xmlns:a16="http://schemas.microsoft.com/office/drawing/2014/main" id="{51F3FA72-3B10-4325-8993-29027C933194}"/>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0" name="Freeform 15">
                  <a:extLst>
                    <a:ext uri="{FF2B5EF4-FFF2-40B4-BE49-F238E27FC236}">
                      <a16:creationId xmlns:a16="http://schemas.microsoft.com/office/drawing/2014/main" id="{C59104DA-B9D7-4439-85A8-DFE4C9112323}"/>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1" name="Freeform 16">
                  <a:extLst>
                    <a:ext uri="{FF2B5EF4-FFF2-40B4-BE49-F238E27FC236}">
                      <a16:creationId xmlns:a16="http://schemas.microsoft.com/office/drawing/2014/main" id="{FB8ACC97-B75A-4794-8D74-F2CBEF69D835}"/>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2" name="Freeform 17">
                  <a:extLst>
                    <a:ext uri="{FF2B5EF4-FFF2-40B4-BE49-F238E27FC236}">
                      <a16:creationId xmlns:a16="http://schemas.microsoft.com/office/drawing/2014/main" id="{F2F454D6-FCFD-4D3C-821A-08B623386E72}"/>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69" name="Inhaltsplatzhalter 4">
                <a:extLst>
                  <a:ext uri="{FF2B5EF4-FFF2-40B4-BE49-F238E27FC236}">
                    <a16:creationId xmlns:a16="http://schemas.microsoft.com/office/drawing/2014/main" id="{A8F3E97E-F8E1-4EDC-A231-E7EA8C2060F5}"/>
                  </a:ext>
                </a:extLst>
              </p:cNvPr>
              <p:cNvSpPr txBox="1">
                <a:spLocks/>
              </p:cNvSpPr>
              <p:nvPr/>
            </p:nvSpPr>
            <p:spPr>
              <a:xfrm>
                <a:off x="589403" y="3286429"/>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04</a:t>
                </a:r>
                <a:endParaRPr lang="en-US" sz="2400" dirty="0">
                  <a:latin typeface="Segoe UI" panose="020B0502040204020203" pitchFamily="34" charset="0"/>
                  <a:cs typeface="Segoe UI" panose="020B0502040204020203" pitchFamily="34" charset="0"/>
                </a:endParaRPr>
              </a:p>
            </p:txBody>
          </p:sp>
        </p:grpSp>
        <p:sp>
          <p:nvSpPr>
            <p:cNvPr id="67" name="Inhaltsplatzhalter 4">
              <a:extLst>
                <a:ext uri="{FF2B5EF4-FFF2-40B4-BE49-F238E27FC236}">
                  <a16:creationId xmlns:a16="http://schemas.microsoft.com/office/drawing/2014/main" id="{E02CC0BF-3E52-47CD-9D6D-E25F8C979780}"/>
                </a:ext>
              </a:extLst>
            </p:cNvPr>
            <p:cNvSpPr txBox="1">
              <a:spLocks/>
            </p:cNvSpPr>
            <p:nvPr/>
          </p:nvSpPr>
          <p:spPr>
            <a:xfrm>
              <a:off x="1993073" y="2652699"/>
              <a:ext cx="5102538"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TRUNG </a:t>
              </a:r>
              <a:r>
                <a:rPr lang="en-US" sz="2400" b="1" dirty="0">
                  <a:latin typeface="Times New Roman" panose="02020603050405020304" pitchFamily="18" charset="0"/>
                  <a:cs typeface="Times New Roman" panose="02020603050405020304" pitchFamily="18" charset="0"/>
                </a:rPr>
                <a:t>TÂM</a:t>
              </a:r>
              <a:r>
                <a:rPr lang="en-US" sz="2400" b="1" dirty="0">
                  <a:latin typeface="Segoe UI" panose="020B0502040204020203" pitchFamily="34" charset="0"/>
                  <a:cs typeface="Segoe UI" panose="020B0502040204020203" pitchFamily="34" charset="0"/>
                </a:rPr>
                <a:t> HÀNH CHÍNH CÔNG</a:t>
              </a:r>
              <a:endParaRPr lang="en-US" sz="2400" dirty="0">
                <a:latin typeface="Segoe UI" panose="020B0502040204020203" pitchFamily="34" charset="0"/>
                <a:cs typeface="Segoe UI" panose="020B0502040204020203" pitchFamily="34" charset="0"/>
              </a:endParaRPr>
            </a:p>
          </p:txBody>
        </p:sp>
      </p:grpSp>
      <p:sp>
        <p:nvSpPr>
          <p:cNvPr id="83" name="Rectangle 82">
            <a:extLst>
              <a:ext uri="{FF2B5EF4-FFF2-40B4-BE49-F238E27FC236}">
                <a16:creationId xmlns:a16="http://schemas.microsoft.com/office/drawing/2014/main" id="{6021A47E-AD7A-429D-B39E-79E7463D6D05}"/>
              </a:ext>
            </a:extLst>
          </p:cNvPr>
          <p:cNvSpPr/>
          <p:nvPr/>
        </p:nvSpPr>
        <p:spPr>
          <a:xfrm>
            <a:off x="2057399" y="608085"/>
            <a:ext cx="689791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5" name="Title 1">
            <a:extLst>
              <a:ext uri="{FF2B5EF4-FFF2-40B4-BE49-F238E27FC236}">
                <a16:creationId xmlns:a16="http://schemas.microsoft.com/office/drawing/2014/main" id="{2564002B-7AD3-480A-BBE7-8833DEA49A41}"/>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rgbClr val="015392"/>
              </a:solidFill>
              <a:effectLst/>
              <a:uLnTx/>
              <a:uFillTx/>
              <a:latin typeface="Segoe UI" panose="020B0502040204020203" pitchFamily="34" charset="0"/>
              <a:cs typeface="Segoe UI" panose="020B0502040204020203" pitchFamily="34" charset="0"/>
            </a:endParaRPr>
          </a:p>
        </p:txBody>
      </p:sp>
      <p:sp>
        <p:nvSpPr>
          <p:cNvPr id="86" name="Title 9">
            <a:extLst>
              <a:ext uri="{FF2B5EF4-FFF2-40B4-BE49-F238E27FC236}">
                <a16:creationId xmlns:a16="http://schemas.microsoft.com/office/drawing/2014/main" id="{49E47893-EC19-4FC1-A17A-09D3903DE6C4}"/>
              </a:ext>
            </a:extLst>
          </p:cNvPr>
          <p:cNvSpPr txBox="1">
            <a:spLocks/>
          </p:cNvSpPr>
          <p:nvPr/>
        </p:nvSpPr>
        <p:spPr>
          <a:xfrm>
            <a:off x="1915064" y="610031"/>
            <a:ext cx="738859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r>
              <a:rPr lang="en-US" sz="3200" b="1" dirty="0">
                <a:cs typeface="Segoe UI" panose="020B0502040204020203" pitchFamily="34" charset="0"/>
              </a:rPr>
              <a:t>NỘI DUNG TRÌNH BÀY</a:t>
            </a:r>
            <a:endParaRPr lang="vi-VN" sz="3200" b="1" dirty="0">
              <a:cs typeface="Segoe UI" panose="020B0502040204020203" pitchFamily="34" charset="0"/>
            </a:endParaRPr>
          </a:p>
        </p:txBody>
      </p:sp>
      <p:grpSp>
        <p:nvGrpSpPr>
          <p:cNvPr id="87" name="Group 86">
            <a:extLst>
              <a:ext uri="{FF2B5EF4-FFF2-40B4-BE49-F238E27FC236}">
                <a16:creationId xmlns:a16="http://schemas.microsoft.com/office/drawing/2014/main" id="{545F124B-E372-40E2-916B-C007B4D9C9D1}"/>
              </a:ext>
            </a:extLst>
          </p:cNvPr>
          <p:cNvGrpSpPr>
            <a:grpSpLocks noChangeAspect="1"/>
          </p:cNvGrpSpPr>
          <p:nvPr/>
        </p:nvGrpSpPr>
        <p:grpSpPr>
          <a:xfrm>
            <a:off x="614031" y="722005"/>
            <a:ext cx="722839" cy="876628"/>
            <a:chOff x="4175123" y="2278064"/>
            <a:chExt cx="260351" cy="276224"/>
          </a:xfrm>
          <a:solidFill>
            <a:srgbClr val="FF0000"/>
          </a:solidFill>
          <a:effectLst>
            <a:outerShdw blurRad="50800" dist="38100" dir="2700000" algn="tl" rotWithShape="0">
              <a:prstClr val="black">
                <a:alpha val="40000"/>
              </a:prstClr>
            </a:outerShdw>
          </a:effectLst>
        </p:grpSpPr>
        <p:sp>
          <p:nvSpPr>
            <p:cNvPr id="88" name="Freeform 33">
              <a:extLst>
                <a:ext uri="{FF2B5EF4-FFF2-40B4-BE49-F238E27FC236}">
                  <a16:creationId xmlns:a16="http://schemas.microsoft.com/office/drawing/2014/main" id="{B2A1A9A5-9A02-48B4-95EC-4490C564418E}"/>
                </a:ext>
              </a:extLst>
            </p:cNvPr>
            <p:cNvSpPr>
              <a:spLocks/>
            </p:cNvSpPr>
            <p:nvPr/>
          </p:nvSpPr>
          <p:spPr bwMode="auto">
            <a:xfrm>
              <a:off x="4203698" y="2295527"/>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89" name="Freeform 34">
              <a:extLst>
                <a:ext uri="{FF2B5EF4-FFF2-40B4-BE49-F238E27FC236}">
                  <a16:creationId xmlns:a16="http://schemas.microsoft.com/office/drawing/2014/main" id="{5E75B33B-C8F8-420A-8B82-AC15B1CAF4A1}"/>
                </a:ext>
              </a:extLst>
            </p:cNvPr>
            <p:cNvSpPr>
              <a:spLocks/>
            </p:cNvSpPr>
            <p:nvPr/>
          </p:nvSpPr>
          <p:spPr bwMode="auto">
            <a:xfrm>
              <a:off x="4371973" y="2295527"/>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0" name="Freeform 35">
              <a:extLst>
                <a:ext uri="{FF2B5EF4-FFF2-40B4-BE49-F238E27FC236}">
                  <a16:creationId xmlns:a16="http://schemas.microsoft.com/office/drawing/2014/main" id="{7A91384C-7EDC-4C0C-BA70-B3B4C90EFA60}"/>
                </a:ext>
              </a:extLst>
            </p:cNvPr>
            <p:cNvSpPr>
              <a:spLocks/>
            </p:cNvSpPr>
            <p:nvPr/>
          </p:nvSpPr>
          <p:spPr bwMode="auto">
            <a:xfrm>
              <a:off x="4183061" y="2339977"/>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1" name="Freeform 36">
              <a:extLst>
                <a:ext uri="{FF2B5EF4-FFF2-40B4-BE49-F238E27FC236}">
                  <a16:creationId xmlns:a16="http://schemas.microsoft.com/office/drawing/2014/main" id="{04831CE6-4A7C-4A65-ABFB-D9A76DB3793F}"/>
                </a:ext>
              </a:extLst>
            </p:cNvPr>
            <p:cNvSpPr>
              <a:spLocks/>
            </p:cNvSpPr>
            <p:nvPr/>
          </p:nvSpPr>
          <p:spPr bwMode="auto">
            <a:xfrm>
              <a:off x="4356099"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2" name="Freeform 37">
              <a:extLst>
                <a:ext uri="{FF2B5EF4-FFF2-40B4-BE49-F238E27FC236}">
                  <a16:creationId xmlns:a16="http://schemas.microsoft.com/office/drawing/2014/main" id="{3A66F11E-ED5D-4B55-8F29-50CE6C6111F9}"/>
                </a:ext>
              </a:extLst>
            </p:cNvPr>
            <p:cNvSpPr>
              <a:spLocks/>
            </p:cNvSpPr>
            <p:nvPr/>
          </p:nvSpPr>
          <p:spPr bwMode="auto">
            <a:xfrm>
              <a:off x="4254497" y="2335214"/>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3" name="Freeform 38">
              <a:extLst>
                <a:ext uri="{FF2B5EF4-FFF2-40B4-BE49-F238E27FC236}">
                  <a16:creationId xmlns:a16="http://schemas.microsoft.com/office/drawing/2014/main" id="{9FA9D9DA-9F58-4CD0-B0C5-4FCFB263C25A}"/>
                </a:ext>
              </a:extLst>
            </p:cNvPr>
            <p:cNvSpPr>
              <a:spLocks/>
            </p:cNvSpPr>
            <p:nvPr/>
          </p:nvSpPr>
          <p:spPr bwMode="auto">
            <a:xfrm>
              <a:off x="4281486" y="2278064"/>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4" name="Freeform 39">
              <a:extLst>
                <a:ext uri="{FF2B5EF4-FFF2-40B4-BE49-F238E27FC236}">
                  <a16:creationId xmlns:a16="http://schemas.microsoft.com/office/drawing/2014/main" id="{6F9E0C34-2E2B-4BCC-85FD-E3C6850B8C1A}"/>
                </a:ext>
              </a:extLst>
            </p:cNvPr>
            <p:cNvSpPr>
              <a:spLocks/>
            </p:cNvSpPr>
            <p:nvPr/>
          </p:nvSpPr>
          <p:spPr bwMode="auto">
            <a:xfrm>
              <a:off x="4338636" y="2452689"/>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5" name="Freeform 40">
              <a:extLst>
                <a:ext uri="{FF2B5EF4-FFF2-40B4-BE49-F238E27FC236}">
                  <a16:creationId xmlns:a16="http://schemas.microsoft.com/office/drawing/2014/main" id="{6BE6358B-3E11-419A-8A75-509882322E78}"/>
                </a:ext>
              </a:extLst>
            </p:cNvPr>
            <p:cNvSpPr>
              <a:spLocks/>
            </p:cNvSpPr>
            <p:nvPr/>
          </p:nvSpPr>
          <p:spPr bwMode="auto">
            <a:xfrm>
              <a:off x="4216398"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6" name="Freeform 41">
              <a:extLst>
                <a:ext uri="{FF2B5EF4-FFF2-40B4-BE49-F238E27FC236}">
                  <a16:creationId xmlns:a16="http://schemas.microsoft.com/office/drawing/2014/main" id="{74E974E0-DD9A-4160-A2DF-8C7178149448}"/>
                </a:ext>
              </a:extLst>
            </p:cNvPr>
            <p:cNvSpPr>
              <a:spLocks/>
            </p:cNvSpPr>
            <p:nvPr/>
          </p:nvSpPr>
          <p:spPr bwMode="auto">
            <a:xfrm>
              <a:off x="4175123" y="2474914"/>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7" name="Freeform 42">
              <a:extLst>
                <a:ext uri="{FF2B5EF4-FFF2-40B4-BE49-F238E27FC236}">
                  <a16:creationId xmlns:a16="http://schemas.microsoft.com/office/drawing/2014/main" id="{F23E2602-57F3-4E2C-9808-31E265BAB024}"/>
                </a:ext>
              </a:extLst>
            </p:cNvPr>
            <p:cNvSpPr>
              <a:spLocks/>
            </p:cNvSpPr>
            <p:nvPr/>
          </p:nvSpPr>
          <p:spPr bwMode="auto">
            <a:xfrm>
              <a:off x="4365624"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8" name="Freeform 43">
              <a:extLst>
                <a:ext uri="{FF2B5EF4-FFF2-40B4-BE49-F238E27FC236}">
                  <a16:creationId xmlns:a16="http://schemas.microsoft.com/office/drawing/2014/main" id="{6C951DD4-EF37-4496-90B3-38D4B5038F7D}"/>
                </a:ext>
              </a:extLst>
            </p:cNvPr>
            <p:cNvSpPr>
              <a:spLocks/>
            </p:cNvSpPr>
            <p:nvPr/>
          </p:nvSpPr>
          <p:spPr bwMode="auto">
            <a:xfrm>
              <a:off x="4246561" y="2452689"/>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grpSp>
      <p:pic>
        <p:nvPicPr>
          <p:cNvPr id="100" name="Graphic 99">
            <a:extLst>
              <a:ext uri="{FF2B5EF4-FFF2-40B4-BE49-F238E27FC236}">
                <a16:creationId xmlns:a16="http://schemas.microsoft.com/office/drawing/2014/main" id="{1CAE71F9-4DD3-4DA7-A6B5-AA849172728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pic>
        <p:nvPicPr>
          <p:cNvPr id="15" name="Picture 14" descr="A close up of a map&#10;&#10;Description automatically generated">
            <a:extLst>
              <a:ext uri="{FF2B5EF4-FFF2-40B4-BE49-F238E27FC236}">
                <a16:creationId xmlns:a16="http://schemas.microsoft.com/office/drawing/2014/main" id="{D78CED5B-F722-4EDF-A989-A78DCC930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832" y="2497587"/>
            <a:ext cx="7679678" cy="6205800"/>
          </a:xfrm>
          <a:prstGeom prst="rect">
            <a:avLst/>
          </a:prstGeom>
        </p:spPr>
      </p:pic>
      <p:grpSp>
        <p:nvGrpSpPr>
          <p:cNvPr id="99" name="Group 98">
            <a:extLst>
              <a:ext uri="{FF2B5EF4-FFF2-40B4-BE49-F238E27FC236}">
                <a16:creationId xmlns:a16="http://schemas.microsoft.com/office/drawing/2014/main" id="{2F22CB8A-1AE0-4854-AEA8-EF23DC50077F}"/>
              </a:ext>
            </a:extLst>
          </p:cNvPr>
          <p:cNvGrpSpPr/>
          <p:nvPr/>
        </p:nvGrpSpPr>
        <p:grpSpPr>
          <a:xfrm>
            <a:off x="1658030" y="6879854"/>
            <a:ext cx="7367486" cy="1706786"/>
            <a:chOff x="727186" y="2246320"/>
            <a:chExt cx="6326991" cy="1106560"/>
          </a:xfrm>
        </p:grpSpPr>
        <p:grpSp>
          <p:nvGrpSpPr>
            <p:cNvPr id="101" name="Group 100">
              <a:extLst>
                <a:ext uri="{FF2B5EF4-FFF2-40B4-BE49-F238E27FC236}">
                  <a16:creationId xmlns:a16="http://schemas.microsoft.com/office/drawing/2014/main" id="{90E920AA-EE99-4CA5-81BF-876E414F069D}"/>
                </a:ext>
              </a:extLst>
            </p:cNvPr>
            <p:cNvGrpSpPr/>
            <p:nvPr/>
          </p:nvGrpSpPr>
          <p:grpSpPr>
            <a:xfrm>
              <a:off x="727186" y="2246320"/>
              <a:ext cx="6326991" cy="1106560"/>
              <a:chOff x="508001" y="2709446"/>
              <a:chExt cx="6326991" cy="1106560"/>
            </a:xfrm>
          </p:grpSpPr>
          <p:grpSp>
            <p:nvGrpSpPr>
              <p:cNvPr id="103" name="Group 102">
                <a:extLst>
                  <a:ext uri="{FF2B5EF4-FFF2-40B4-BE49-F238E27FC236}">
                    <a16:creationId xmlns:a16="http://schemas.microsoft.com/office/drawing/2014/main" id="{C3DF1937-BAEB-48C9-B0A4-57CF933F4970}"/>
                  </a:ext>
                </a:extLst>
              </p:cNvPr>
              <p:cNvGrpSpPr/>
              <p:nvPr/>
            </p:nvGrpSpPr>
            <p:grpSpPr>
              <a:xfrm>
                <a:off x="508001" y="2709446"/>
                <a:ext cx="6326991" cy="1106560"/>
                <a:chOff x="3135313" y="1100138"/>
                <a:chExt cx="8387023" cy="1466850"/>
              </a:xfrm>
            </p:grpSpPr>
            <p:sp>
              <p:nvSpPr>
                <p:cNvPr id="105" name="Freeform 5">
                  <a:extLst>
                    <a:ext uri="{FF2B5EF4-FFF2-40B4-BE49-F238E27FC236}">
                      <a16:creationId xmlns:a16="http://schemas.microsoft.com/office/drawing/2014/main" id="{BED4FD1F-053D-4CCF-A7F6-448C6AC5EC8E}"/>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2">
                    <a:lumMod val="60000"/>
                    <a:lumOff val="40000"/>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6" name="Freeform 6">
                  <a:extLst>
                    <a:ext uri="{FF2B5EF4-FFF2-40B4-BE49-F238E27FC236}">
                      <a16:creationId xmlns:a16="http://schemas.microsoft.com/office/drawing/2014/main" id="{AE7BCFE8-E314-4836-888F-BE6D56EE90D0}"/>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7" name="Freeform 7">
                  <a:extLst>
                    <a:ext uri="{FF2B5EF4-FFF2-40B4-BE49-F238E27FC236}">
                      <a16:creationId xmlns:a16="http://schemas.microsoft.com/office/drawing/2014/main" id="{9B1519AA-6A7B-4244-850F-B8225F5B880D}"/>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2">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8" name="Freeform 8">
                  <a:extLst>
                    <a:ext uri="{FF2B5EF4-FFF2-40B4-BE49-F238E27FC236}">
                      <a16:creationId xmlns:a16="http://schemas.microsoft.com/office/drawing/2014/main" id="{68EE4856-8E2A-4E98-866D-57104ECD4D11}"/>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9" name="Freeform 9">
                  <a:extLst>
                    <a:ext uri="{FF2B5EF4-FFF2-40B4-BE49-F238E27FC236}">
                      <a16:creationId xmlns:a16="http://schemas.microsoft.com/office/drawing/2014/main" id="{8A0C9F0D-3A0E-4B1D-BDE2-58FD071B1E3E}"/>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110" name="Freeform 10">
                  <a:extLst>
                    <a:ext uri="{FF2B5EF4-FFF2-40B4-BE49-F238E27FC236}">
                      <a16:creationId xmlns:a16="http://schemas.microsoft.com/office/drawing/2014/main" id="{3358CE2C-76D9-48C5-B534-96644E37DDB5}"/>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1" name="Freeform 11">
                  <a:extLst>
                    <a:ext uri="{FF2B5EF4-FFF2-40B4-BE49-F238E27FC236}">
                      <a16:creationId xmlns:a16="http://schemas.microsoft.com/office/drawing/2014/main" id="{4ED2AA91-A395-43D8-8E51-4467315C7DD6}"/>
                    </a:ext>
                  </a:extLst>
                </p:cNvPr>
                <p:cNvSpPr>
                  <a:spLocks/>
                </p:cNvSpPr>
                <p:nvPr/>
              </p:nvSpPr>
              <p:spPr bwMode="auto">
                <a:xfrm>
                  <a:off x="3135313"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2" name="Freeform 12">
                  <a:extLst>
                    <a:ext uri="{FF2B5EF4-FFF2-40B4-BE49-F238E27FC236}">
                      <a16:creationId xmlns:a16="http://schemas.microsoft.com/office/drawing/2014/main" id="{BEC31763-5E57-49CD-817B-D991590A8A91}"/>
                    </a:ext>
                  </a:extLst>
                </p:cNvPr>
                <p:cNvSpPr>
                  <a:spLocks/>
                </p:cNvSpPr>
                <p:nvPr/>
              </p:nvSpPr>
              <p:spPr bwMode="auto">
                <a:xfrm>
                  <a:off x="4562476" y="1344613"/>
                  <a:ext cx="6959860" cy="1222374"/>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3" name="Freeform 13">
                  <a:extLst>
                    <a:ext uri="{FF2B5EF4-FFF2-40B4-BE49-F238E27FC236}">
                      <a16:creationId xmlns:a16="http://schemas.microsoft.com/office/drawing/2014/main" id="{0E89A904-4FF3-446D-9045-80FDC80EA8B3}"/>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4" name="Freeform 14">
                  <a:extLst>
                    <a:ext uri="{FF2B5EF4-FFF2-40B4-BE49-F238E27FC236}">
                      <a16:creationId xmlns:a16="http://schemas.microsoft.com/office/drawing/2014/main" id="{FCD6296E-6C73-41C0-B1AD-AA28426101DA}"/>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5" name="Freeform 15">
                  <a:extLst>
                    <a:ext uri="{FF2B5EF4-FFF2-40B4-BE49-F238E27FC236}">
                      <a16:creationId xmlns:a16="http://schemas.microsoft.com/office/drawing/2014/main" id="{8A903B1B-C968-4388-B537-D1D3D4BA612E}"/>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6" name="Freeform 16">
                  <a:extLst>
                    <a:ext uri="{FF2B5EF4-FFF2-40B4-BE49-F238E27FC236}">
                      <a16:creationId xmlns:a16="http://schemas.microsoft.com/office/drawing/2014/main" id="{61914942-9F03-4D04-89A1-C9670C23EA6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7" name="Freeform 17">
                  <a:extLst>
                    <a:ext uri="{FF2B5EF4-FFF2-40B4-BE49-F238E27FC236}">
                      <a16:creationId xmlns:a16="http://schemas.microsoft.com/office/drawing/2014/main" id="{C9F577BC-B71C-421B-B34B-873E23C6B032}"/>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104" name="Inhaltsplatzhalter 4">
                <a:extLst>
                  <a:ext uri="{FF2B5EF4-FFF2-40B4-BE49-F238E27FC236}">
                    <a16:creationId xmlns:a16="http://schemas.microsoft.com/office/drawing/2014/main" id="{0E65A7A3-4E34-4200-86E1-0C0174EEA4AC}"/>
                  </a:ext>
                </a:extLst>
              </p:cNvPr>
              <p:cNvSpPr txBox="1">
                <a:spLocks/>
              </p:cNvSpPr>
              <p:nvPr/>
            </p:nvSpPr>
            <p:spPr>
              <a:xfrm>
                <a:off x="589403" y="3286429"/>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05</a:t>
                </a:r>
                <a:endParaRPr lang="en-US" sz="2400" dirty="0">
                  <a:latin typeface="Segoe UI" panose="020B0502040204020203" pitchFamily="34" charset="0"/>
                  <a:cs typeface="Segoe UI" panose="020B0502040204020203" pitchFamily="34" charset="0"/>
                </a:endParaRPr>
              </a:p>
            </p:txBody>
          </p:sp>
        </p:grpSp>
        <p:sp>
          <p:nvSpPr>
            <p:cNvPr id="102" name="Inhaltsplatzhalter 4">
              <a:extLst>
                <a:ext uri="{FF2B5EF4-FFF2-40B4-BE49-F238E27FC236}">
                  <a16:creationId xmlns:a16="http://schemas.microsoft.com/office/drawing/2014/main" id="{2F7D5D74-F9A4-49AF-B63D-FCA8EC5CDB0A}"/>
                </a:ext>
              </a:extLst>
            </p:cNvPr>
            <p:cNvSpPr txBox="1">
              <a:spLocks/>
            </p:cNvSpPr>
            <p:nvPr/>
          </p:nvSpPr>
          <p:spPr>
            <a:xfrm>
              <a:off x="2765921" y="2664556"/>
              <a:ext cx="4033009"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a:latin typeface="Times New Roman" panose="02020603050405020304" pitchFamily="18" charset="0"/>
                  <a:cs typeface="Times New Roman" panose="02020603050405020304" pitchFamily="18" charset="0"/>
                </a:rPr>
                <a:t>THẢO LUẬN</a:t>
              </a:r>
              <a:endParaRPr lang="en-US" sz="2400" dirty="0">
                <a:latin typeface="Times New Roman" panose="02020603050405020304" pitchFamily="18" charset="0"/>
                <a:cs typeface="Times New Roman" panose="02020603050405020304" pitchFamily="18" charset="0"/>
              </a:endParaRPr>
            </a:p>
          </p:txBody>
        </p:sp>
      </p:grpSp>
      <p:grpSp>
        <p:nvGrpSpPr>
          <p:cNvPr id="118" name="Group 34"/>
          <p:cNvGrpSpPr>
            <a:grpSpLocks/>
          </p:cNvGrpSpPr>
          <p:nvPr/>
        </p:nvGrpSpPr>
        <p:grpSpPr bwMode="auto">
          <a:xfrm>
            <a:off x="0" y="9776864"/>
            <a:ext cx="18288000" cy="484714"/>
            <a:chOff x="0" y="4638675"/>
            <a:chExt cx="9144000" cy="495300"/>
          </a:xfrm>
        </p:grpSpPr>
        <p:sp>
          <p:nvSpPr>
            <p:cNvPr id="119"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2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21" name="Rectangle 12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5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ppt_x"/>
                                          </p:val>
                                        </p:tav>
                                        <p:tav tm="100000">
                                          <p:val>
                                            <p:strVal val="#ppt_x"/>
                                          </p:val>
                                        </p:tav>
                                      </p:tavLst>
                                    </p:anim>
                                    <p:anim calcmode="lin" valueType="num">
                                      <p:cBhvr additive="base">
                                        <p:cTn id="2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ppt_x"/>
                                          </p:val>
                                        </p:tav>
                                        <p:tav tm="100000">
                                          <p:val>
                                            <p:strVal val="#ppt_x"/>
                                          </p:val>
                                        </p:tav>
                                      </p:tavLst>
                                    </p:anim>
                                    <p:anim calcmode="lin" valueType="num">
                                      <p:cBhvr additive="base">
                                        <p:cTn id="33"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3246" y="916092"/>
            <a:ext cx="1139427" cy="856644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6655" y="514618"/>
            <a:ext cx="723981" cy="828212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Shape 58">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 y="510636"/>
            <a:ext cx="6945208" cy="7898692"/>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670" y="1607344"/>
            <a:ext cx="10935327" cy="7863447"/>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icture containing light&#10;&#10;Description automatically generated">
            <a:extLst>
              <a:ext uri="{FF2B5EF4-FFF2-40B4-BE49-F238E27FC236}">
                <a16:creationId xmlns:a16="http://schemas.microsoft.com/office/drawing/2014/main" id="{855E5674-C388-4F36-93D7-9A332D85D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06" y="2576744"/>
            <a:ext cx="9031095" cy="2844795"/>
          </a:xfrm>
          <a:prstGeom prst="rect">
            <a:avLst/>
          </a:prstGeom>
        </p:spPr>
      </p:pic>
      <p:sp>
        <p:nvSpPr>
          <p:cNvPr id="39" name="椭圆 37"/>
          <p:cNvSpPr/>
          <p:nvPr/>
        </p:nvSpPr>
        <p:spPr>
          <a:xfrm flipV="1">
            <a:off x="973812" y="8858787"/>
            <a:ext cx="626388" cy="626388"/>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zh-CN" altLang="en-US" sz="2700">
              <a:solidFill>
                <a:srgbClr val="FFFFFF"/>
              </a:solidFill>
              <a:latin typeface="Arial"/>
              <a:ea typeface="微软雅黑"/>
            </a:endParaRPr>
          </a:p>
        </p:txBody>
      </p:sp>
      <p:pic>
        <p:nvPicPr>
          <p:cNvPr id="32" name="Picture 31" descr="A close up of a logo&#10;&#10;Description automatically generated">
            <a:extLst>
              <a:ext uri="{FF2B5EF4-FFF2-40B4-BE49-F238E27FC236}">
                <a16:creationId xmlns:a16="http://schemas.microsoft.com/office/drawing/2014/main" id="{97157455-17A6-472C-85D9-2014FCF60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661" y="1607344"/>
            <a:ext cx="10930763" cy="7898691"/>
          </a:xfrm>
          <a:prstGeom prst="rect">
            <a:avLst/>
          </a:prstGeom>
        </p:spPr>
      </p:pic>
    </p:spTree>
    <p:extLst>
      <p:ext uri="{BB962C8B-B14F-4D97-AF65-F5344CB8AC3E}">
        <p14:creationId xmlns:p14="http://schemas.microsoft.com/office/powerpoint/2010/main" val="2152366941"/>
      </p:ext>
    </p:extLst>
  </p:cSld>
  <p:clrMapOvr>
    <a:masterClrMapping/>
  </p:clrMapOvr>
  <p:transition spd="slow" advTm="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 y="-511736"/>
            <a:ext cx="18288000" cy="10798735"/>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450820" y="2047290"/>
            <a:ext cx="486543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01</a:t>
            </a:r>
            <a:endParaRPr lang="zh-CN" altLang="en-US" sz="39803" dirty="0"/>
          </a:p>
        </p:txBody>
      </p:sp>
      <p:sp>
        <p:nvSpPr>
          <p:cNvPr id="9" name="文本框 8"/>
          <p:cNvSpPr txBox="1">
            <a:spLocks noChangeArrowheads="1"/>
          </p:cNvSpPr>
          <p:nvPr/>
        </p:nvSpPr>
        <p:spPr bwMode="auto">
          <a:xfrm>
            <a:off x="8023839" y="4151327"/>
            <a:ext cx="99761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4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TỔNG QUAN HỆ THỐNG </a:t>
            </a: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3" name="Picture 2" descr="A picture containing drawing&#10;&#10;Description automatically generated">
            <a:extLst>
              <a:ext uri="{FF2B5EF4-FFF2-40B4-BE49-F238E27FC236}">
                <a16:creationId xmlns:a16="http://schemas.microsoft.com/office/drawing/2014/main" id="{52755502-A509-4A3D-BBF8-A295A298D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6762" y="141196"/>
            <a:ext cx="1238309" cy="1597013"/>
          </a:xfrm>
          <a:prstGeom prst="rect">
            <a:avLst/>
          </a:prstGeom>
        </p:spPr>
      </p:pic>
    </p:spTree>
    <p:extLst>
      <p:ext uri="{BB962C8B-B14F-4D97-AF65-F5344CB8AC3E}">
        <p14:creationId xmlns:p14="http://schemas.microsoft.com/office/powerpoint/2010/main" val="2970606572"/>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13346" y="656564"/>
            <a:ext cx="89157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a:solidFill>
                  <a:prstClr val="white"/>
                </a:solidFill>
                <a:cs typeface="Segoe UI" panose="020B0502040204020203" pitchFamily="34" charset="0"/>
              </a:rPr>
              <a:t>TỔNG QUAN HỆ THỐNG – GIỚI THIỆU</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54" name="Text Placeholder 3"/>
          <p:cNvSpPr txBox="1">
            <a:spLocks/>
          </p:cNvSpPr>
          <p:nvPr/>
        </p:nvSpPr>
        <p:spPr>
          <a:xfrm>
            <a:off x="2216264" y="4108879"/>
            <a:ext cx="5345430" cy="1727200"/>
          </a:xfrm>
          <a:prstGeom prst="rect">
            <a:avLst/>
          </a:prstGeom>
        </p:spPr>
        <p:txBody>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just">
              <a:buNone/>
            </a:pPr>
            <a:r>
              <a:rPr lang="en-US" altLang="en-US" sz="2800" dirty="0">
                <a:solidFill>
                  <a:srgbClr val="0070C0"/>
                </a:solidFill>
                <a:latin typeface="Tahoma" panose="020B0604030504040204" pitchFamily="34" charset="0"/>
              </a:rPr>
              <a:t>“T</a:t>
            </a:r>
            <a:r>
              <a:rPr lang="en-US" sz="2800" dirty="0">
                <a:solidFill>
                  <a:srgbClr val="0070C0"/>
                </a:solidFill>
                <a:latin typeface="Tahoma" panose="020B0604030504040204" pitchFamily="34" charset="0"/>
              </a:rPr>
              <a:t>in </a:t>
            </a:r>
            <a:r>
              <a:rPr lang="en-US" sz="2800" dirty="0" err="1">
                <a:solidFill>
                  <a:srgbClr val="0070C0"/>
                </a:solidFill>
                <a:latin typeface="Tahoma" panose="020B0604030504040204" pitchFamily="34" charset="0"/>
              </a:rPr>
              <a:t>học</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hóa</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việc</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giải</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quyết</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các</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thủ</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tục</a:t>
            </a:r>
            <a:r>
              <a:rPr lang="en-US" sz="2800" dirty="0">
                <a:solidFill>
                  <a:srgbClr val="0070C0"/>
                </a:solidFill>
                <a:latin typeface="Tahoma" panose="020B0604030504040204" pitchFamily="34" charset="0"/>
              </a:rPr>
              <a:t> hành </a:t>
            </a:r>
            <a:r>
              <a:rPr lang="en-US" sz="2800" dirty="0" err="1">
                <a:solidFill>
                  <a:srgbClr val="0070C0"/>
                </a:solidFill>
                <a:latin typeface="Tahoma" panose="020B0604030504040204" pitchFamily="34" charset="0"/>
              </a:rPr>
              <a:t>chính</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tại</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các</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cơ</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quan</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nhà</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nước</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theo</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cơ</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chế</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một</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cửa</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cơ</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chế</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một</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cửa</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liên</a:t>
            </a:r>
            <a:r>
              <a:rPr lang="en-US" sz="2800" dirty="0">
                <a:solidFill>
                  <a:srgbClr val="0070C0"/>
                </a:solidFill>
                <a:latin typeface="Tahoma" panose="020B0604030504040204" pitchFamily="34" charset="0"/>
              </a:rPr>
              <a:t> </a:t>
            </a:r>
            <a:r>
              <a:rPr lang="en-US" sz="2800" dirty="0" err="1">
                <a:solidFill>
                  <a:srgbClr val="0070C0"/>
                </a:solidFill>
                <a:latin typeface="Tahoma" panose="020B0604030504040204" pitchFamily="34" charset="0"/>
              </a:rPr>
              <a:t>thông</a:t>
            </a:r>
            <a:r>
              <a:rPr lang="en-US" sz="2800" dirty="0">
                <a:solidFill>
                  <a:srgbClr val="0070C0"/>
                </a:solidFill>
                <a:latin typeface="Tahoma" panose="020B0604030504040204" pitchFamily="34" charset="0"/>
              </a:rPr>
              <a:t>”</a:t>
            </a:r>
          </a:p>
          <a:p>
            <a:endParaRPr lang="en-US" sz="2800" dirty="0">
              <a:solidFill>
                <a:schemeClr val="accent5">
                  <a:lumMod val="75000"/>
                </a:schemeClr>
              </a:solidFill>
            </a:endParaRPr>
          </a:p>
        </p:txBody>
      </p:sp>
      <p:pic>
        <p:nvPicPr>
          <p:cNvPr id="55" name="Picture 2" descr="C:\Users\Nguyen\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164" y="3232418"/>
            <a:ext cx="5271770" cy="2932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4</a:t>
            </a:fld>
            <a:endParaRPr lang="en-US">
              <a:cs typeface="Segoe UI" panose="020B0502040204020203" pitchFamily="34" charset="0"/>
            </a:endParaRPr>
          </a:p>
        </p:txBody>
      </p:sp>
      <p:grpSp>
        <p:nvGrpSpPr>
          <p:cNvPr id="9" name="Group 34"/>
          <p:cNvGrpSpPr>
            <a:grpSpLocks/>
          </p:cNvGrpSpPr>
          <p:nvPr/>
        </p:nvGrpSpPr>
        <p:grpSpPr bwMode="auto">
          <a:xfrm>
            <a:off x="0" y="9776864"/>
            <a:ext cx="18288000" cy="484714"/>
            <a:chOff x="0" y="4638675"/>
            <a:chExt cx="9144000" cy="495300"/>
          </a:xfrm>
        </p:grpSpPr>
        <p:sp>
          <p:nvSpPr>
            <p:cNvPr id="10"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1"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2" name="Rectangle 11"/>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4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6">
            <a:extLst>
              <a:ext uri="{FF2B5EF4-FFF2-40B4-BE49-F238E27FC236}">
                <a16:creationId xmlns:a16="http://schemas.microsoft.com/office/drawing/2014/main" id="{30188312-1E16-47AD-9902-AF82FF53BBA3}"/>
              </a:ext>
            </a:extLst>
          </p:cNvPr>
          <p:cNvSpPr>
            <a:spLocks noChangeArrowheads="1"/>
          </p:cNvSpPr>
          <p:nvPr/>
        </p:nvSpPr>
        <p:spPr bwMode="auto">
          <a:xfrm>
            <a:off x="8698653" y="2680396"/>
            <a:ext cx="55449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a:solidFill>
                  <a:srgbClr val="FFFFFF"/>
                </a:solidFill>
                <a:latin typeface="Segoe UI" panose="020B0502040204020203" pitchFamily="34" charset="0"/>
                <a:cs typeface="Segoe UI" panose="020B0502040204020203" pitchFamily="34" charset="0"/>
              </a:rPr>
              <a:t>CHÍNH PHỦ KHÔNG GIẤY TỜ- eCABINET</a:t>
            </a:r>
          </a:p>
        </p:txBody>
      </p:sp>
      <p:grpSp>
        <p:nvGrpSpPr>
          <p:cNvPr id="57" name="Group 56">
            <a:extLst>
              <a:ext uri="{FF2B5EF4-FFF2-40B4-BE49-F238E27FC236}">
                <a16:creationId xmlns:a16="http://schemas.microsoft.com/office/drawing/2014/main" id="{290AACD1-A332-4305-A817-56F6560ADF54}"/>
              </a:ext>
            </a:extLst>
          </p:cNvPr>
          <p:cNvGrpSpPr/>
          <p:nvPr/>
        </p:nvGrpSpPr>
        <p:grpSpPr>
          <a:xfrm>
            <a:off x="497698" y="2248009"/>
            <a:ext cx="7086127" cy="7418266"/>
            <a:chOff x="1106491" y="3304944"/>
            <a:chExt cx="5091532" cy="4901160"/>
          </a:xfrm>
        </p:grpSpPr>
        <p:grpSp>
          <p:nvGrpSpPr>
            <p:cNvPr id="7" name="Group 6">
              <a:extLst>
                <a:ext uri="{FF2B5EF4-FFF2-40B4-BE49-F238E27FC236}">
                  <a16:creationId xmlns:a16="http://schemas.microsoft.com/office/drawing/2014/main" id="{CA4D3231-F420-4517-9AB0-0F9926CFC52F}"/>
                </a:ext>
              </a:extLst>
            </p:cNvPr>
            <p:cNvGrpSpPr>
              <a:grpSpLocks/>
            </p:cNvGrpSpPr>
            <p:nvPr/>
          </p:nvGrpSpPr>
          <p:grpSpPr bwMode="auto">
            <a:xfrm>
              <a:off x="1131561" y="7253324"/>
              <a:ext cx="5066462" cy="952780"/>
              <a:chOff x="4761054" y="846503"/>
              <a:chExt cx="4168760" cy="807171"/>
            </a:xfrm>
          </p:grpSpPr>
          <p:grpSp>
            <p:nvGrpSpPr>
              <p:cNvPr id="8" name="Group 5">
                <a:extLst>
                  <a:ext uri="{FF2B5EF4-FFF2-40B4-BE49-F238E27FC236}">
                    <a16:creationId xmlns:a16="http://schemas.microsoft.com/office/drawing/2014/main" id="{BB2217F8-83F3-436D-901C-D4FAFBCF49DD}"/>
                  </a:ext>
                </a:extLst>
              </p:cNvPr>
              <p:cNvGrpSpPr>
                <a:grpSpLocks/>
              </p:cNvGrpSpPr>
              <p:nvPr/>
            </p:nvGrpSpPr>
            <p:grpSpPr bwMode="auto">
              <a:xfrm>
                <a:off x="5044249" y="969829"/>
                <a:ext cx="3885565" cy="683845"/>
                <a:chOff x="4725035" y="1530940"/>
                <a:chExt cx="3885565" cy="683845"/>
              </a:xfrm>
            </p:grpSpPr>
            <p:sp>
              <p:nvSpPr>
                <p:cNvPr id="16" name="AutoShape 3">
                  <a:extLst>
                    <a:ext uri="{FF2B5EF4-FFF2-40B4-BE49-F238E27FC236}">
                      <a16:creationId xmlns:a16="http://schemas.microsoft.com/office/drawing/2014/main" id="{74380B21-4B0F-405E-8735-73DA98730F34}"/>
                    </a:ext>
                  </a:extLst>
                </p:cNvPr>
                <p:cNvSpPr>
                  <a:spLocks noChangeArrowheads="1"/>
                </p:cNvSpPr>
                <p:nvPr/>
              </p:nvSpPr>
              <p:spPr bwMode="auto">
                <a:xfrm>
                  <a:off x="4756150" y="1530940"/>
                  <a:ext cx="3854450" cy="683845"/>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17" name="Text Box 29">
                  <a:extLst>
                    <a:ext uri="{FF2B5EF4-FFF2-40B4-BE49-F238E27FC236}">
                      <a16:creationId xmlns:a16="http://schemas.microsoft.com/office/drawing/2014/main" id="{603B5107-DCC5-4C6F-8C03-DAD6283403C3}"/>
                    </a:ext>
                  </a:extLst>
                </p:cNvPr>
                <p:cNvSpPr txBox="1">
                  <a:spLocks noChangeArrowheads="1"/>
                </p:cNvSpPr>
                <p:nvPr/>
              </p:nvSpPr>
              <p:spPr bwMode="gray">
                <a:xfrm>
                  <a:off x="4725035" y="1618252"/>
                  <a:ext cx="3885564" cy="5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tư</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về</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tiêu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chí</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chức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tính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kỹ</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thuật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của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Cổng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Dịch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vụ</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công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Hệ</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thống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tin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tử</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cấp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bộ</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cấp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tỉnh</a:t>
                  </a:r>
                  <a:r>
                    <a:rPr lang="en-US" sz="1800" dirty="0">
                      <a:solidFill>
                        <a:srgbClr val="002060"/>
                      </a:solidFill>
                      <a:latin typeface="Times New Roman" panose="02020603050405020304" pitchFamily="18" charset="0"/>
                      <a:cs typeface="Times New Roman" panose="02020603050405020304" pitchFamily="18" charset="0"/>
                    </a:rPr>
                    <a:t>.</a:t>
                  </a:r>
                  <a:endParaRPr lang="en-US"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9" name="Group 6">
                <a:extLst>
                  <a:ext uri="{FF2B5EF4-FFF2-40B4-BE49-F238E27FC236}">
                    <a16:creationId xmlns:a16="http://schemas.microsoft.com/office/drawing/2014/main" id="{584344F2-4863-468E-9B2B-CAFE116CB300}"/>
                  </a:ext>
                </a:extLst>
              </p:cNvPr>
              <p:cNvGrpSpPr>
                <a:grpSpLocks/>
              </p:cNvGrpSpPr>
              <p:nvPr/>
            </p:nvGrpSpPr>
            <p:grpSpPr bwMode="auto">
              <a:xfrm>
                <a:off x="4761054" y="846503"/>
                <a:ext cx="2651111" cy="203411"/>
                <a:chOff x="4441840" y="1407614"/>
                <a:chExt cx="2651111" cy="203411"/>
              </a:xfrm>
            </p:grpSpPr>
            <p:grpSp>
              <p:nvGrpSpPr>
                <p:cNvPr id="10" name="Group 11">
                  <a:extLst>
                    <a:ext uri="{FF2B5EF4-FFF2-40B4-BE49-F238E27FC236}">
                      <a16:creationId xmlns:a16="http://schemas.microsoft.com/office/drawing/2014/main" id="{557205C8-25B0-48C5-BF2C-3B20DD10F7E7}"/>
                    </a:ext>
                  </a:extLst>
                </p:cNvPr>
                <p:cNvGrpSpPr>
                  <a:grpSpLocks/>
                </p:cNvGrpSpPr>
                <p:nvPr/>
              </p:nvGrpSpPr>
              <p:grpSpPr bwMode="auto">
                <a:xfrm>
                  <a:off x="4441840" y="1411000"/>
                  <a:ext cx="2417769" cy="200025"/>
                  <a:chOff x="3094" y="1286"/>
                  <a:chExt cx="1523" cy="126"/>
                </a:xfrm>
              </p:grpSpPr>
              <p:sp>
                <p:nvSpPr>
                  <p:cNvPr id="12" name="AutoShape 12">
                    <a:extLst>
                      <a:ext uri="{FF2B5EF4-FFF2-40B4-BE49-F238E27FC236}">
                        <a16:creationId xmlns:a16="http://schemas.microsoft.com/office/drawing/2014/main" id="{D12EB06E-BDA9-485E-8A2B-62952E94FCFC}"/>
                      </a:ext>
                    </a:extLst>
                  </p:cNvPr>
                  <p:cNvSpPr>
                    <a:spLocks noChangeArrowheads="1"/>
                  </p:cNvSpPr>
                  <p:nvPr/>
                </p:nvSpPr>
                <p:spPr bwMode="gray">
                  <a:xfrm>
                    <a:off x="3147" y="1286"/>
                    <a:ext cx="1470" cy="126"/>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13" name="Group 26">
                    <a:extLst>
                      <a:ext uri="{FF2B5EF4-FFF2-40B4-BE49-F238E27FC236}">
                        <a16:creationId xmlns:a16="http://schemas.microsoft.com/office/drawing/2014/main" id="{33BD830B-3F6F-4C8C-9DCA-1DCF85E94A75}"/>
                      </a:ext>
                    </a:extLst>
                  </p:cNvPr>
                  <p:cNvGrpSpPr>
                    <a:grpSpLocks/>
                  </p:cNvGrpSpPr>
                  <p:nvPr/>
                </p:nvGrpSpPr>
                <p:grpSpPr bwMode="auto">
                  <a:xfrm>
                    <a:off x="3094" y="1288"/>
                    <a:ext cx="154" cy="124"/>
                    <a:chOff x="850226" y="5321840"/>
                    <a:chExt cx="270429" cy="215939"/>
                  </a:xfrm>
                </p:grpSpPr>
                <p:sp>
                  <p:nvSpPr>
                    <p:cNvPr id="14" name="Oval 27">
                      <a:extLst>
                        <a:ext uri="{FF2B5EF4-FFF2-40B4-BE49-F238E27FC236}">
                          <a16:creationId xmlns:a16="http://schemas.microsoft.com/office/drawing/2014/main" id="{07FD9C05-E0D4-4B0D-981E-5742DEC91D82}"/>
                        </a:ext>
                      </a:extLst>
                    </p:cNvPr>
                    <p:cNvSpPr>
                      <a:spLocks noChangeArrowheads="1"/>
                    </p:cNvSpPr>
                    <p:nvPr/>
                  </p:nvSpPr>
                  <p:spPr bwMode="gray">
                    <a:xfrm>
                      <a:off x="850226" y="5321840"/>
                      <a:ext cx="270429" cy="215939"/>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15" name="Oval 28">
                      <a:extLst>
                        <a:ext uri="{FF2B5EF4-FFF2-40B4-BE49-F238E27FC236}">
                          <a16:creationId xmlns:a16="http://schemas.microsoft.com/office/drawing/2014/main" id="{7E537FE4-0DC3-45B2-9176-4B1334A51665}"/>
                        </a:ext>
                      </a:extLst>
                    </p:cNvPr>
                    <p:cNvSpPr>
                      <a:spLocks noChangeArrowheads="1"/>
                    </p:cNvSpPr>
                    <p:nvPr/>
                  </p:nvSpPr>
                  <p:spPr bwMode="gray">
                    <a:xfrm>
                      <a:off x="938639" y="5394596"/>
                      <a:ext cx="75264" cy="75365"/>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11" name="Rectangle 61">
                  <a:extLst>
                    <a:ext uri="{FF2B5EF4-FFF2-40B4-BE49-F238E27FC236}">
                      <a16:creationId xmlns:a16="http://schemas.microsoft.com/office/drawing/2014/main" id="{0F109804-80C3-4607-8D6A-018E5CD059C6}"/>
                    </a:ext>
                  </a:extLst>
                </p:cNvPr>
                <p:cNvSpPr>
                  <a:spLocks noChangeArrowheads="1"/>
                </p:cNvSpPr>
                <p:nvPr/>
              </p:nvSpPr>
              <p:spPr bwMode="gray">
                <a:xfrm>
                  <a:off x="4756148" y="1407614"/>
                  <a:ext cx="2336803" cy="19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700" b="1" dirty="0">
                      <a:solidFill>
                        <a:schemeClr val="bg1"/>
                      </a:solidFill>
                      <a:latin typeface="Times New Roman" panose="02020603050405020304" pitchFamily="18" charset="0"/>
                      <a:cs typeface="Times New Roman" panose="02020603050405020304" pitchFamily="18" charset="0"/>
                    </a:rPr>
                    <a:t> </a:t>
                  </a:r>
                  <a:r>
                    <a:rPr lang="en-US" sz="1700" b="1" i="0" dirty="0">
                      <a:solidFill>
                        <a:schemeClr val="bg1"/>
                      </a:solidFill>
                      <a:effectLst/>
                      <a:latin typeface="Times New Roman" panose="02020603050405020304" pitchFamily="18" charset="0"/>
                      <a:cs typeface="Times New Roman" panose="02020603050405020304" pitchFamily="18" charset="0"/>
                    </a:rPr>
                    <a:t>22/2019/TT-BTTTT</a:t>
                  </a:r>
                  <a:endParaRPr lang="en-US" altLang="en-US" sz="17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8" name="Group 17">
              <a:extLst>
                <a:ext uri="{FF2B5EF4-FFF2-40B4-BE49-F238E27FC236}">
                  <a16:creationId xmlns:a16="http://schemas.microsoft.com/office/drawing/2014/main" id="{C7AE3383-A323-42E6-8D5C-F5F0A0C42CB1}"/>
                </a:ext>
              </a:extLst>
            </p:cNvPr>
            <p:cNvGrpSpPr>
              <a:grpSpLocks/>
            </p:cNvGrpSpPr>
            <p:nvPr/>
          </p:nvGrpSpPr>
          <p:grpSpPr bwMode="auto">
            <a:xfrm>
              <a:off x="1116098" y="5269584"/>
              <a:ext cx="5075575" cy="881146"/>
              <a:chOff x="4415670" y="1323137"/>
              <a:chExt cx="4176710" cy="1036885"/>
            </a:xfrm>
          </p:grpSpPr>
          <p:grpSp>
            <p:nvGrpSpPr>
              <p:cNvPr id="19" name="Group 16">
                <a:extLst>
                  <a:ext uri="{FF2B5EF4-FFF2-40B4-BE49-F238E27FC236}">
                    <a16:creationId xmlns:a16="http://schemas.microsoft.com/office/drawing/2014/main" id="{8DBD1861-A4E1-49AA-B989-732C9C416707}"/>
                  </a:ext>
                </a:extLst>
              </p:cNvPr>
              <p:cNvGrpSpPr>
                <a:grpSpLocks/>
              </p:cNvGrpSpPr>
              <p:nvPr/>
            </p:nvGrpSpPr>
            <p:grpSpPr bwMode="auto">
              <a:xfrm>
                <a:off x="4737930" y="1473542"/>
                <a:ext cx="3854450" cy="886480"/>
                <a:chOff x="4756150" y="759717"/>
                <a:chExt cx="3854450" cy="886480"/>
              </a:xfrm>
            </p:grpSpPr>
            <p:sp>
              <p:nvSpPr>
                <p:cNvPr id="27" name="AutoShape 3">
                  <a:extLst>
                    <a:ext uri="{FF2B5EF4-FFF2-40B4-BE49-F238E27FC236}">
                      <a16:creationId xmlns:a16="http://schemas.microsoft.com/office/drawing/2014/main" id="{D3A6BA1B-850F-4614-AD7D-EE87A656436A}"/>
                    </a:ext>
                  </a:extLst>
                </p:cNvPr>
                <p:cNvSpPr>
                  <a:spLocks noChangeArrowheads="1"/>
                </p:cNvSpPr>
                <p:nvPr/>
              </p:nvSpPr>
              <p:spPr bwMode="auto">
                <a:xfrm>
                  <a:off x="4756150" y="759717"/>
                  <a:ext cx="3854450" cy="886480"/>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28" name="Text Box 29">
                  <a:extLst>
                    <a:ext uri="{FF2B5EF4-FFF2-40B4-BE49-F238E27FC236}">
                      <a16:creationId xmlns:a16="http://schemas.microsoft.com/office/drawing/2014/main" id="{2A66E86C-7901-4AFB-BC80-E6DE2D08128F}"/>
                    </a:ext>
                  </a:extLst>
                </p:cNvPr>
                <p:cNvSpPr txBox="1">
                  <a:spLocks noChangeArrowheads="1"/>
                </p:cNvSpPr>
                <p:nvPr/>
              </p:nvSpPr>
              <p:spPr bwMode="gray">
                <a:xfrm>
                  <a:off x="4778462" y="894053"/>
                  <a:ext cx="3770738" cy="71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a:solidFill>
                        <a:srgbClr val="002060"/>
                      </a:solidFill>
                      <a:latin typeface="Times New Roman" panose="02020603050405020304" pitchFamily="18" charset="0"/>
                      <a:cs typeface="Times New Roman" panose="02020603050405020304" pitchFamily="18" charset="0"/>
                    </a:rPr>
                    <a:t>Nghị</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sửa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đổi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bổ</a:t>
                  </a:r>
                  <a:r>
                    <a:rPr lang="en-US" sz="1800" dirty="0">
                      <a:solidFill>
                        <a:srgbClr val="002060"/>
                      </a:solidFill>
                      <a:latin typeface="Times New Roman" panose="02020603050405020304" pitchFamily="18" charset="0"/>
                      <a:cs typeface="Times New Roman" panose="02020603050405020304" pitchFamily="18" charset="0"/>
                    </a:rPr>
                    <a:t> sung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số</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điều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của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nghị</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61/2018 NĐ-CP </a:t>
                  </a:r>
                  <a:r>
                    <a:rPr lang="en-US" sz="1800" dirty="0" err="1">
                      <a:solidFill>
                        <a:srgbClr val="002060"/>
                      </a:solidFill>
                      <a:latin typeface="Times New Roman" panose="02020603050405020304" pitchFamily="18" charset="0"/>
                      <a:cs typeface="Times New Roman" panose="02020603050405020304" pitchFamily="18" charset="0"/>
                    </a:rPr>
                    <a:t>ngày</a:t>
                  </a:r>
                  <a:r>
                    <a:rPr lang="en-US" sz="1800" dirty="0">
                      <a:solidFill>
                        <a:srgbClr val="002060"/>
                      </a:solidFill>
                      <a:latin typeface="Times New Roman" panose="02020603050405020304" pitchFamily="18" charset="0"/>
                      <a:cs typeface="Times New Roman" panose="02020603050405020304" pitchFamily="18" charset="0"/>
                    </a:rPr>
                    <a:t> 23/04/2018 </a:t>
                  </a:r>
                  <a:r>
                    <a:rPr lang="en-US" sz="1800" dirty="0" err="1">
                      <a:solidFill>
                        <a:srgbClr val="002060"/>
                      </a:solidFill>
                      <a:latin typeface="Times New Roman" panose="02020603050405020304" pitchFamily="18" charset="0"/>
                      <a:cs typeface="Times New Roman" panose="02020603050405020304" pitchFamily="18" charset="0"/>
                    </a:rPr>
                    <a:t>của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Chính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phủ</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về</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thực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cơ</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chế</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liên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trong </a:t>
                  </a:r>
                  <a:r>
                    <a:rPr lang="en-US" sz="1800" dirty="0" err="1">
                      <a:solidFill>
                        <a:srgbClr val="002060"/>
                      </a:solidFill>
                      <a:latin typeface="Times New Roman" panose="02020603050405020304" pitchFamily="18" charset="0"/>
                      <a:cs typeface="Times New Roman" panose="02020603050405020304" pitchFamily="18" charset="0"/>
                    </a:rPr>
                    <a:t>giải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thủ</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tục</a:t>
                  </a:r>
                  <a:r>
                    <a:rPr lang="en-US" sz="1800" dirty="0">
                      <a:solidFill>
                        <a:srgbClr val="002060"/>
                      </a:solidFill>
                      <a:latin typeface="Times New Roman" panose="02020603050405020304" pitchFamily="18" charset="0"/>
                      <a:cs typeface="Times New Roman" panose="02020603050405020304" pitchFamily="18" charset="0"/>
                    </a:rPr>
                    <a:t> hành </a:t>
                  </a:r>
                  <a:r>
                    <a:rPr lang="en-US" sz="1800" dirty="0" err="1">
                      <a:solidFill>
                        <a:srgbClr val="002060"/>
                      </a:solidFill>
                      <a:latin typeface="Times New Roman" panose="02020603050405020304" pitchFamily="18" charset="0"/>
                      <a:cs typeface="Times New Roman" panose="02020603050405020304" pitchFamily="18" charset="0"/>
                    </a:rPr>
                    <a:t>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20" name="Group 17">
                <a:extLst>
                  <a:ext uri="{FF2B5EF4-FFF2-40B4-BE49-F238E27FC236}">
                    <a16:creationId xmlns:a16="http://schemas.microsoft.com/office/drawing/2014/main" id="{ED9C5E95-5A28-43C1-820F-BE87F1FFAC8C}"/>
                  </a:ext>
                </a:extLst>
              </p:cNvPr>
              <p:cNvGrpSpPr>
                <a:grpSpLocks/>
              </p:cNvGrpSpPr>
              <p:nvPr/>
            </p:nvGrpSpPr>
            <p:grpSpPr bwMode="auto">
              <a:xfrm>
                <a:off x="4415670" y="1323137"/>
                <a:ext cx="2381251" cy="283697"/>
                <a:chOff x="4433890" y="609312"/>
                <a:chExt cx="2381251" cy="283697"/>
              </a:xfrm>
            </p:grpSpPr>
            <p:grpSp>
              <p:nvGrpSpPr>
                <p:cNvPr id="21" name="Group 11">
                  <a:extLst>
                    <a:ext uri="{FF2B5EF4-FFF2-40B4-BE49-F238E27FC236}">
                      <a16:creationId xmlns:a16="http://schemas.microsoft.com/office/drawing/2014/main" id="{BDCDE1F6-C6E2-43DF-B0B5-BD29E50FC472}"/>
                    </a:ext>
                  </a:extLst>
                </p:cNvPr>
                <p:cNvGrpSpPr>
                  <a:grpSpLocks/>
                </p:cNvGrpSpPr>
                <p:nvPr/>
              </p:nvGrpSpPr>
              <p:grpSpPr bwMode="auto">
                <a:xfrm>
                  <a:off x="4433890" y="609312"/>
                  <a:ext cx="2381251" cy="277813"/>
                  <a:chOff x="3089" y="781"/>
                  <a:chExt cx="1500" cy="175"/>
                </a:xfrm>
              </p:grpSpPr>
              <p:sp>
                <p:nvSpPr>
                  <p:cNvPr id="23" name="AutoShape 12">
                    <a:extLst>
                      <a:ext uri="{FF2B5EF4-FFF2-40B4-BE49-F238E27FC236}">
                        <a16:creationId xmlns:a16="http://schemas.microsoft.com/office/drawing/2014/main" id="{C6B4857C-B17F-4434-AA40-04C9E452B2EA}"/>
                      </a:ext>
                    </a:extLst>
                  </p:cNvPr>
                  <p:cNvSpPr>
                    <a:spLocks noChangeArrowheads="1"/>
                  </p:cNvSpPr>
                  <p:nvPr/>
                </p:nvSpPr>
                <p:spPr bwMode="gray">
                  <a:xfrm>
                    <a:off x="3122" y="781"/>
                    <a:ext cx="1467"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24" name="Group 26">
                    <a:extLst>
                      <a:ext uri="{FF2B5EF4-FFF2-40B4-BE49-F238E27FC236}">
                        <a16:creationId xmlns:a16="http://schemas.microsoft.com/office/drawing/2014/main" id="{7EA083A3-62B1-4047-B46D-472C5D67914F}"/>
                      </a:ext>
                    </a:extLst>
                  </p:cNvPr>
                  <p:cNvGrpSpPr>
                    <a:grpSpLocks/>
                  </p:cNvGrpSpPr>
                  <p:nvPr/>
                </p:nvGrpSpPr>
                <p:grpSpPr bwMode="auto">
                  <a:xfrm>
                    <a:off x="3089" y="791"/>
                    <a:ext cx="151" cy="149"/>
                    <a:chOff x="838200" y="4488178"/>
                    <a:chExt cx="264964" cy="261520"/>
                  </a:xfrm>
                </p:grpSpPr>
                <p:sp>
                  <p:nvSpPr>
                    <p:cNvPr id="25" name="Oval 24">
                      <a:extLst>
                        <a:ext uri="{FF2B5EF4-FFF2-40B4-BE49-F238E27FC236}">
                          <a16:creationId xmlns:a16="http://schemas.microsoft.com/office/drawing/2014/main" id="{22154D58-82E7-4808-AFE2-5D79EB664855}"/>
                        </a:ext>
                      </a:extLst>
                    </p:cNvPr>
                    <p:cNvSpPr>
                      <a:spLocks noChangeArrowheads="1"/>
                    </p:cNvSpPr>
                    <p:nvPr/>
                  </p:nvSpPr>
                  <p:spPr bwMode="gray">
                    <a:xfrm>
                      <a:off x="838200" y="4488178"/>
                      <a:ext cx="26496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26" name="Oval 25">
                      <a:extLst>
                        <a:ext uri="{FF2B5EF4-FFF2-40B4-BE49-F238E27FC236}">
                          <a16:creationId xmlns:a16="http://schemas.microsoft.com/office/drawing/2014/main" id="{91715B13-522B-41B8-992F-3D0A1E915729}"/>
                        </a:ext>
                      </a:extLst>
                    </p:cNvPr>
                    <p:cNvSpPr>
                      <a:spLocks noChangeArrowheads="1"/>
                    </p:cNvSpPr>
                    <p:nvPr/>
                  </p:nvSpPr>
                  <p:spPr bwMode="gray">
                    <a:xfrm>
                      <a:off x="934201" y="4589070"/>
                      <a:ext cx="76801"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22" name="Rectangle 61">
                  <a:extLst>
                    <a:ext uri="{FF2B5EF4-FFF2-40B4-BE49-F238E27FC236}">
                      <a16:creationId xmlns:a16="http://schemas.microsoft.com/office/drawing/2014/main" id="{B2F14C71-A9B0-465D-9F6B-95E7BA60BAA7}"/>
                    </a:ext>
                  </a:extLst>
                </p:cNvPr>
                <p:cNvSpPr>
                  <a:spLocks noChangeArrowheads="1"/>
                </p:cNvSpPr>
                <p:nvPr/>
              </p:nvSpPr>
              <p:spPr bwMode="gray">
                <a:xfrm>
                  <a:off x="4751057" y="617832"/>
                  <a:ext cx="1490718" cy="2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700" b="1" dirty="0">
                      <a:solidFill>
                        <a:schemeClr val="bg1"/>
                      </a:solidFill>
                      <a:latin typeface="Times New Roman" panose="02020603050405020304" pitchFamily="18" charset="0"/>
                      <a:cs typeface="Times New Roman" panose="02020603050405020304" pitchFamily="18" charset="0"/>
                    </a:rPr>
                    <a:t>107/2021/NĐ-CP</a:t>
                  </a:r>
                </a:p>
              </p:txBody>
            </p:sp>
          </p:grpSp>
        </p:grpSp>
        <p:grpSp>
          <p:nvGrpSpPr>
            <p:cNvPr id="29" name="Group 28">
              <a:extLst>
                <a:ext uri="{FF2B5EF4-FFF2-40B4-BE49-F238E27FC236}">
                  <a16:creationId xmlns:a16="http://schemas.microsoft.com/office/drawing/2014/main" id="{8D518513-A2CC-4FED-A399-D507EC4E5BBE}"/>
                </a:ext>
              </a:extLst>
            </p:cNvPr>
            <p:cNvGrpSpPr>
              <a:grpSpLocks/>
            </p:cNvGrpSpPr>
            <p:nvPr/>
          </p:nvGrpSpPr>
          <p:grpSpPr bwMode="auto">
            <a:xfrm>
              <a:off x="1106491" y="4250694"/>
              <a:ext cx="5080395" cy="810585"/>
              <a:chOff x="4353762" y="1532698"/>
              <a:chExt cx="4180670" cy="953855"/>
            </a:xfrm>
          </p:grpSpPr>
          <p:grpSp>
            <p:nvGrpSpPr>
              <p:cNvPr id="30" name="Group 16">
                <a:extLst>
                  <a:ext uri="{FF2B5EF4-FFF2-40B4-BE49-F238E27FC236}">
                    <a16:creationId xmlns:a16="http://schemas.microsoft.com/office/drawing/2014/main" id="{5D1E0B53-53FF-4406-8D0D-B25900A26B70}"/>
                  </a:ext>
                </a:extLst>
              </p:cNvPr>
              <p:cNvGrpSpPr>
                <a:grpSpLocks/>
              </p:cNvGrpSpPr>
              <p:nvPr/>
            </p:nvGrpSpPr>
            <p:grpSpPr bwMode="auto">
              <a:xfrm>
                <a:off x="4679981" y="1732931"/>
                <a:ext cx="3854451" cy="753622"/>
                <a:chOff x="4698201" y="1019106"/>
                <a:chExt cx="3854451" cy="753622"/>
              </a:xfrm>
            </p:grpSpPr>
            <p:sp>
              <p:nvSpPr>
                <p:cNvPr id="38" name="AutoShape 3">
                  <a:extLst>
                    <a:ext uri="{FF2B5EF4-FFF2-40B4-BE49-F238E27FC236}">
                      <a16:creationId xmlns:a16="http://schemas.microsoft.com/office/drawing/2014/main" id="{57C23F81-B16F-4554-A5DB-2DDDCFCB6582}"/>
                    </a:ext>
                  </a:extLst>
                </p:cNvPr>
                <p:cNvSpPr>
                  <a:spLocks noChangeArrowheads="1"/>
                </p:cNvSpPr>
                <p:nvPr/>
              </p:nvSpPr>
              <p:spPr bwMode="auto">
                <a:xfrm>
                  <a:off x="4698201" y="1019106"/>
                  <a:ext cx="3854451" cy="753622"/>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800">
                    <a:solidFill>
                      <a:srgbClr val="000000"/>
                    </a:solidFill>
                    <a:latin typeface="Segoe UI" panose="020B0502040204020203" pitchFamily="34" charset="0"/>
                    <a:cs typeface="Segoe UI" panose="020B0502040204020203" pitchFamily="34" charset="0"/>
                  </a:endParaRPr>
                </a:p>
              </p:txBody>
            </p:sp>
            <p:sp>
              <p:nvSpPr>
                <p:cNvPr id="39" name="Text Box 29">
                  <a:extLst>
                    <a:ext uri="{FF2B5EF4-FFF2-40B4-BE49-F238E27FC236}">
                      <a16:creationId xmlns:a16="http://schemas.microsoft.com/office/drawing/2014/main" id="{071BA205-4F5A-46DE-9301-490E64AEAEE9}"/>
                    </a:ext>
                  </a:extLst>
                </p:cNvPr>
                <p:cNvSpPr txBox="1">
                  <a:spLocks noChangeArrowheads="1"/>
                </p:cNvSpPr>
                <p:nvPr/>
              </p:nvSpPr>
              <p:spPr bwMode="gray">
                <a:xfrm>
                  <a:off x="4778462" y="1163045"/>
                  <a:ext cx="3770738" cy="50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phê</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duyệt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đề</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án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đổi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mới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việc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thực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cơ</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chế</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liên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trong </a:t>
                  </a:r>
                  <a:r>
                    <a:rPr lang="en-US" sz="1800" dirty="0" err="1">
                      <a:solidFill>
                        <a:srgbClr val="002060"/>
                      </a:solidFill>
                      <a:latin typeface="Times New Roman" panose="02020603050405020304" pitchFamily="18" charset="0"/>
                      <a:cs typeface="Times New Roman" panose="02020603050405020304" pitchFamily="18" charset="0"/>
                    </a:rPr>
                    <a:t>giải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thủ</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tục</a:t>
                  </a:r>
                  <a:r>
                    <a:rPr lang="en-US" sz="1800" dirty="0">
                      <a:solidFill>
                        <a:srgbClr val="002060"/>
                      </a:solidFill>
                      <a:latin typeface="Times New Roman" panose="02020603050405020304" pitchFamily="18" charset="0"/>
                      <a:cs typeface="Times New Roman" panose="02020603050405020304" pitchFamily="18" charset="0"/>
                    </a:rPr>
                    <a:t> hành </a:t>
                  </a:r>
                  <a:r>
                    <a:rPr lang="en-US" sz="1800" dirty="0" err="1">
                      <a:solidFill>
                        <a:srgbClr val="002060"/>
                      </a:solidFill>
                      <a:latin typeface="Times New Roman" panose="02020603050405020304" pitchFamily="18" charset="0"/>
                      <a:cs typeface="Times New Roman" panose="02020603050405020304" pitchFamily="18" charset="0"/>
                    </a:rPr>
                    <a:t>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31" name="Group 17">
                <a:extLst>
                  <a:ext uri="{FF2B5EF4-FFF2-40B4-BE49-F238E27FC236}">
                    <a16:creationId xmlns:a16="http://schemas.microsoft.com/office/drawing/2014/main" id="{66C7EC96-A3E4-4B4B-B2BD-7B8C054DF992}"/>
                  </a:ext>
                </a:extLst>
              </p:cNvPr>
              <p:cNvGrpSpPr>
                <a:grpSpLocks/>
              </p:cNvGrpSpPr>
              <p:nvPr/>
            </p:nvGrpSpPr>
            <p:grpSpPr bwMode="auto">
              <a:xfrm>
                <a:off x="4353762" y="1532698"/>
                <a:ext cx="2473405" cy="293319"/>
                <a:chOff x="4371982" y="818873"/>
                <a:chExt cx="2473405" cy="293319"/>
              </a:xfrm>
            </p:grpSpPr>
            <p:grpSp>
              <p:nvGrpSpPr>
                <p:cNvPr id="32" name="Group 11">
                  <a:extLst>
                    <a:ext uri="{FF2B5EF4-FFF2-40B4-BE49-F238E27FC236}">
                      <a16:creationId xmlns:a16="http://schemas.microsoft.com/office/drawing/2014/main" id="{403136CE-156C-4F96-815A-7BAD554DC19F}"/>
                    </a:ext>
                  </a:extLst>
                </p:cNvPr>
                <p:cNvGrpSpPr>
                  <a:grpSpLocks/>
                </p:cNvGrpSpPr>
                <p:nvPr/>
              </p:nvGrpSpPr>
              <p:grpSpPr bwMode="auto">
                <a:xfrm>
                  <a:off x="4371982" y="818873"/>
                  <a:ext cx="2366965" cy="277815"/>
                  <a:chOff x="3050" y="913"/>
                  <a:chExt cx="1491" cy="175"/>
                </a:xfrm>
              </p:grpSpPr>
              <p:sp>
                <p:nvSpPr>
                  <p:cNvPr id="34" name="AutoShape 12">
                    <a:extLst>
                      <a:ext uri="{FF2B5EF4-FFF2-40B4-BE49-F238E27FC236}">
                        <a16:creationId xmlns:a16="http://schemas.microsoft.com/office/drawing/2014/main" id="{1D477165-93A5-4452-930D-8A4F1D7FB808}"/>
                      </a:ext>
                    </a:extLst>
                  </p:cNvPr>
                  <p:cNvSpPr>
                    <a:spLocks noChangeArrowheads="1"/>
                  </p:cNvSpPr>
                  <p:nvPr/>
                </p:nvSpPr>
                <p:spPr bwMode="gray">
                  <a:xfrm>
                    <a:off x="3074" y="913"/>
                    <a:ext cx="1467"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400" kern="0">
                      <a:solidFill>
                        <a:prstClr val="black"/>
                      </a:solidFill>
                      <a:latin typeface="Segoe UI" panose="020B0502040204020203" pitchFamily="34" charset="0"/>
                      <a:cs typeface="Segoe UI" panose="020B0502040204020203" pitchFamily="34" charset="0"/>
                    </a:endParaRPr>
                  </a:p>
                </p:txBody>
              </p:sp>
              <p:grpSp>
                <p:nvGrpSpPr>
                  <p:cNvPr id="35" name="Group 37">
                    <a:extLst>
                      <a:ext uri="{FF2B5EF4-FFF2-40B4-BE49-F238E27FC236}">
                        <a16:creationId xmlns:a16="http://schemas.microsoft.com/office/drawing/2014/main" id="{01A96612-DED8-4E6C-9BB7-09A330F07693}"/>
                      </a:ext>
                    </a:extLst>
                  </p:cNvPr>
                  <p:cNvGrpSpPr>
                    <a:grpSpLocks/>
                  </p:cNvGrpSpPr>
                  <p:nvPr/>
                </p:nvGrpSpPr>
                <p:grpSpPr bwMode="auto">
                  <a:xfrm>
                    <a:off x="3050" y="926"/>
                    <a:ext cx="151" cy="149"/>
                    <a:chOff x="771301" y="4728845"/>
                    <a:chExt cx="264964" cy="261520"/>
                  </a:xfrm>
                </p:grpSpPr>
                <p:sp>
                  <p:nvSpPr>
                    <p:cNvPr id="36" name="Oval 35">
                      <a:extLst>
                        <a:ext uri="{FF2B5EF4-FFF2-40B4-BE49-F238E27FC236}">
                          <a16:creationId xmlns:a16="http://schemas.microsoft.com/office/drawing/2014/main" id="{21D9AC39-FE76-4B37-BAF0-5B7C30BBDD7F}"/>
                        </a:ext>
                      </a:extLst>
                    </p:cNvPr>
                    <p:cNvSpPr>
                      <a:spLocks noChangeArrowheads="1"/>
                    </p:cNvSpPr>
                    <p:nvPr/>
                  </p:nvSpPr>
                  <p:spPr bwMode="gray">
                    <a:xfrm>
                      <a:off x="771301" y="4728845"/>
                      <a:ext cx="26496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3109304B-CF93-4EA8-BF43-288D186C45A8}"/>
                        </a:ext>
                      </a:extLst>
                    </p:cNvPr>
                    <p:cNvSpPr>
                      <a:spLocks noChangeArrowheads="1"/>
                    </p:cNvSpPr>
                    <p:nvPr/>
                  </p:nvSpPr>
                  <p:spPr bwMode="gray">
                    <a:xfrm>
                      <a:off x="869872" y="4840607"/>
                      <a:ext cx="76801"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33" name="Rectangle 61">
                  <a:extLst>
                    <a:ext uri="{FF2B5EF4-FFF2-40B4-BE49-F238E27FC236}">
                      <a16:creationId xmlns:a16="http://schemas.microsoft.com/office/drawing/2014/main" id="{CAD207DC-4FDC-4412-ACCA-8E396737CBF4}"/>
                    </a:ext>
                  </a:extLst>
                </p:cNvPr>
                <p:cNvSpPr>
                  <a:spLocks noChangeArrowheads="1"/>
                </p:cNvSpPr>
                <p:nvPr/>
              </p:nvSpPr>
              <p:spPr bwMode="gray">
                <a:xfrm>
                  <a:off x="4611695" y="825050"/>
                  <a:ext cx="2233692" cy="28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rgbClr val="003366"/>
                      </a:solidFill>
                      <a:latin typeface="Segoe UI" panose="020B0502040204020203" pitchFamily="34" charset="0"/>
                      <a:cs typeface="Segoe UI" panose="020B0502040204020203" pitchFamily="34" charset="0"/>
                    </a:rPr>
                    <a:t> </a:t>
                  </a:r>
                  <a:r>
                    <a:rPr lang="en-US" altLang="en-US" sz="1700" b="1" dirty="0">
                      <a:solidFill>
                        <a:srgbClr val="FFFFFF"/>
                      </a:solidFill>
                      <a:latin typeface="Times New Roman" panose="02020603050405020304" pitchFamily="18" charset="0"/>
                      <a:cs typeface="Times New Roman" panose="02020603050405020304" pitchFamily="18" charset="0"/>
                    </a:rPr>
                    <a:t>468/QĐ-TTG</a:t>
                  </a:r>
                </a:p>
              </p:txBody>
            </p:sp>
          </p:grpSp>
        </p:grpSp>
        <p:grpSp>
          <p:nvGrpSpPr>
            <p:cNvPr id="40" name="Group 39">
              <a:extLst>
                <a:ext uri="{FF2B5EF4-FFF2-40B4-BE49-F238E27FC236}">
                  <a16:creationId xmlns:a16="http://schemas.microsoft.com/office/drawing/2014/main" id="{8555053B-D58D-4997-AB57-058649E6161C}"/>
                </a:ext>
              </a:extLst>
            </p:cNvPr>
            <p:cNvGrpSpPr>
              <a:grpSpLocks/>
            </p:cNvGrpSpPr>
            <p:nvPr/>
          </p:nvGrpSpPr>
          <p:grpSpPr bwMode="auto">
            <a:xfrm>
              <a:off x="1109746" y="3304944"/>
              <a:ext cx="5077695" cy="751342"/>
              <a:chOff x="4415669" y="1847011"/>
              <a:chExt cx="4176711" cy="884141"/>
            </a:xfrm>
          </p:grpSpPr>
          <p:grpSp>
            <p:nvGrpSpPr>
              <p:cNvPr id="41" name="Group 16">
                <a:extLst>
                  <a:ext uri="{FF2B5EF4-FFF2-40B4-BE49-F238E27FC236}">
                    <a16:creationId xmlns:a16="http://schemas.microsoft.com/office/drawing/2014/main" id="{29ED6FC2-74C5-4C39-B863-D757CA669E2F}"/>
                  </a:ext>
                </a:extLst>
              </p:cNvPr>
              <p:cNvGrpSpPr>
                <a:grpSpLocks/>
              </p:cNvGrpSpPr>
              <p:nvPr/>
            </p:nvGrpSpPr>
            <p:grpSpPr bwMode="auto">
              <a:xfrm>
                <a:off x="4737929" y="2010633"/>
                <a:ext cx="3854451" cy="720519"/>
                <a:chOff x="4756149" y="1296808"/>
                <a:chExt cx="3854451" cy="720519"/>
              </a:xfrm>
            </p:grpSpPr>
            <p:sp>
              <p:nvSpPr>
                <p:cNvPr id="49" name="AutoShape 3">
                  <a:extLst>
                    <a:ext uri="{FF2B5EF4-FFF2-40B4-BE49-F238E27FC236}">
                      <a16:creationId xmlns:a16="http://schemas.microsoft.com/office/drawing/2014/main" id="{FBC9B146-8EC6-4BEA-AC02-7FACC1DEEA53}"/>
                    </a:ext>
                  </a:extLst>
                </p:cNvPr>
                <p:cNvSpPr>
                  <a:spLocks noChangeArrowheads="1"/>
                </p:cNvSpPr>
                <p:nvPr/>
              </p:nvSpPr>
              <p:spPr bwMode="auto">
                <a:xfrm>
                  <a:off x="4756149" y="1296808"/>
                  <a:ext cx="3854451" cy="720519"/>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50" name="Text Box 29">
                  <a:extLst>
                    <a:ext uri="{FF2B5EF4-FFF2-40B4-BE49-F238E27FC236}">
                      <a16:creationId xmlns:a16="http://schemas.microsoft.com/office/drawing/2014/main" id="{4B4DD0B0-6944-40E4-9186-3EB6F87CFCCE}"/>
                    </a:ext>
                  </a:extLst>
                </p:cNvPr>
                <p:cNvSpPr txBox="1">
                  <a:spLocks noChangeArrowheads="1"/>
                </p:cNvSpPr>
                <p:nvPr/>
              </p:nvSpPr>
              <p:spPr bwMode="gray">
                <a:xfrm>
                  <a:off x="4778462" y="1470467"/>
                  <a:ext cx="3770738" cy="50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altLang="en-US" sz="1800" dirty="0" err="1">
                      <a:solidFill>
                        <a:srgbClr val="002060"/>
                      </a:solidFill>
                      <a:latin typeface="Times New Roman" panose="02020603050405020304" pitchFamily="18" charset="0"/>
                      <a:cs typeface="Times New Roman" panose="02020603050405020304" pitchFamily="18" charset="0"/>
                    </a:rPr>
                    <a:t>Nghị</a:t>
                  </a:r>
                  <a:r>
                    <a:rPr lang="en-US" altLang="en-US" sz="1800" dirty="0">
                      <a:solidFill>
                        <a:srgbClr val="002060"/>
                      </a:solidFill>
                      <a:latin typeface="Times New Roman" panose="02020603050405020304" pitchFamily="18" charset="0"/>
                      <a:cs typeface="Times New Roman" panose="02020603050405020304" pitchFamily="18" charset="0"/>
                    </a:rPr>
                    <a:t> định ban </a:t>
                  </a:r>
                  <a:r>
                    <a:rPr lang="en-US" altLang="en-US" sz="1800" dirty="0" err="1">
                      <a:solidFill>
                        <a:srgbClr val="002060"/>
                      </a:solidFill>
                      <a:latin typeface="Times New Roman" panose="02020603050405020304" pitchFamily="18" charset="0"/>
                      <a:cs typeface="Times New Roman" panose="02020603050405020304" pitchFamily="18" charset="0"/>
                    </a:rPr>
                    <a:t>hành</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thực</a:t>
                  </a:r>
                  <a:r>
                    <a:rPr lang="en-US" sz="1800" dirty="0">
                      <a:solidFill>
                        <a:srgbClr val="002060"/>
                      </a:solidFill>
                      <a:latin typeface="Times New Roman" panose="02020603050405020304" pitchFamily="18" charset="0"/>
                      <a:cs typeface="Times New Roman" panose="02020603050405020304" pitchFamily="18" charset="0"/>
                    </a:rPr>
                    <a:t> hiện c</a:t>
                  </a:r>
                  <a:r>
                    <a:rPr lang="vi-VN" sz="1800" dirty="0">
                      <a:solidFill>
                        <a:srgbClr val="002060"/>
                      </a:solidFill>
                      <a:latin typeface="Times New Roman" panose="02020603050405020304" pitchFamily="18" charset="0"/>
                      <a:cs typeface="Times New Roman" panose="02020603050405020304" pitchFamily="18" charset="0"/>
                    </a:rPr>
                    <a:t>ơ</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chế</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liên</a:t>
                  </a:r>
                  <a:r>
                    <a:rPr lang="en-US" sz="1800" dirty="0">
                      <a:solidFill>
                        <a:srgbClr val="002060"/>
                      </a:solidFill>
                      <a:latin typeface="Times New Roman" panose="02020603050405020304" pitchFamily="18" charset="0"/>
                      <a:cs typeface="Times New Roman" panose="02020603050405020304" pitchFamily="18" charset="0"/>
                    </a:rPr>
                    <a:t> thông trong </a:t>
                  </a:r>
                  <a:r>
                    <a:rPr lang="en-US" sz="1800" dirty="0" err="1">
                      <a:solidFill>
                        <a:srgbClr val="002060"/>
                      </a:solidFill>
                      <a:latin typeface="Times New Roman" panose="02020603050405020304" pitchFamily="18" charset="0"/>
                      <a:cs typeface="Times New Roman" panose="02020603050405020304" pitchFamily="18" charset="0"/>
                    </a:rPr>
                    <a:t>giải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thủ </a:t>
                  </a:r>
                  <a:r>
                    <a:rPr lang="en-US" sz="1800" dirty="0" err="1">
                      <a:solidFill>
                        <a:srgbClr val="002060"/>
                      </a:solidFill>
                      <a:latin typeface="Times New Roman" panose="02020603050405020304" pitchFamily="18" charset="0"/>
                      <a:cs typeface="Times New Roman" panose="02020603050405020304" pitchFamily="18" charset="0"/>
                    </a:rPr>
                    <a:t>tục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hành</a:t>
                  </a:r>
                  <a:r>
                    <a:rPr lang="en-US" sz="1800" dirty="0">
                      <a:solidFill>
                        <a:srgbClr val="002060"/>
                      </a:solidFill>
                      <a:latin typeface="Times New Roman" panose="02020603050405020304" pitchFamily="18" charset="0"/>
                      <a:cs typeface="Times New Roman" panose="02020603050405020304" pitchFamily="18" charset="0"/>
                    </a:rPr>
                    <a:t> 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42" name="Group 17">
                <a:extLst>
                  <a:ext uri="{FF2B5EF4-FFF2-40B4-BE49-F238E27FC236}">
                    <a16:creationId xmlns:a16="http://schemas.microsoft.com/office/drawing/2014/main" id="{2067710A-C704-45CC-952C-F5FB2ED7F85E}"/>
                  </a:ext>
                </a:extLst>
              </p:cNvPr>
              <p:cNvGrpSpPr>
                <a:grpSpLocks/>
              </p:cNvGrpSpPr>
              <p:nvPr/>
            </p:nvGrpSpPr>
            <p:grpSpPr bwMode="auto">
              <a:xfrm>
                <a:off x="4415669" y="1847011"/>
                <a:ext cx="2411497" cy="279404"/>
                <a:chOff x="4433889" y="1133186"/>
                <a:chExt cx="2411497" cy="279404"/>
              </a:xfrm>
            </p:grpSpPr>
            <p:grpSp>
              <p:nvGrpSpPr>
                <p:cNvPr id="43" name="Group 11">
                  <a:extLst>
                    <a:ext uri="{FF2B5EF4-FFF2-40B4-BE49-F238E27FC236}">
                      <a16:creationId xmlns:a16="http://schemas.microsoft.com/office/drawing/2014/main" id="{0EEAB96C-922F-4778-B5CA-4020283A04BE}"/>
                    </a:ext>
                  </a:extLst>
                </p:cNvPr>
                <p:cNvGrpSpPr>
                  <a:grpSpLocks/>
                </p:cNvGrpSpPr>
                <p:nvPr/>
              </p:nvGrpSpPr>
              <p:grpSpPr bwMode="auto">
                <a:xfrm>
                  <a:off x="4433889" y="1133186"/>
                  <a:ext cx="2376488" cy="277813"/>
                  <a:chOff x="3089" y="1111"/>
                  <a:chExt cx="1497" cy="175"/>
                </a:xfrm>
              </p:grpSpPr>
              <p:sp>
                <p:nvSpPr>
                  <p:cNvPr id="45" name="AutoShape 12">
                    <a:extLst>
                      <a:ext uri="{FF2B5EF4-FFF2-40B4-BE49-F238E27FC236}">
                        <a16:creationId xmlns:a16="http://schemas.microsoft.com/office/drawing/2014/main" id="{9854013A-014A-4161-BFA6-D7EF7421F69F}"/>
                      </a:ext>
                    </a:extLst>
                  </p:cNvPr>
                  <p:cNvSpPr>
                    <a:spLocks noChangeArrowheads="1"/>
                  </p:cNvSpPr>
                  <p:nvPr/>
                </p:nvSpPr>
                <p:spPr bwMode="gray">
                  <a:xfrm>
                    <a:off x="3122" y="1111"/>
                    <a:ext cx="1464"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46" name="Group 50">
                    <a:extLst>
                      <a:ext uri="{FF2B5EF4-FFF2-40B4-BE49-F238E27FC236}">
                        <a16:creationId xmlns:a16="http://schemas.microsoft.com/office/drawing/2014/main" id="{A8AE7004-11DF-475B-9CA7-DB25BA07FDC2}"/>
                      </a:ext>
                    </a:extLst>
                  </p:cNvPr>
                  <p:cNvGrpSpPr>
                    <a:grpSpLocks/>
                  </p:cNvGrpSpPr>
                  <p:nvPr/>
                </p:nvGrpSpPr>
                <p:grpSpPr bwMode="auto">
                  <a:xfrm>
                    <a:off x="3089" y="1126"/>
                    <a:ext cx="151" cy="149"/>
                    <a:chOff x="838200" y="5076253"/>
                    <a:chExt cx="264854" cy="261520"/>
                  </a:xfrm>
                </p:grpSpPr>
                <p:sp>
                  <p:nvSpPr>
                    <p:cNvPr id="47" name="Oval 46">
                      <a:extLst>
                        <a:ext uri="{FF2B5EF4-FFF2-40B4-BE49-F238E27FC236}">
                          <a16:creationId xmlns:a16="http://schemas.microsoft.com/office/drawing/2014/main" id="{8F160F17-2884-4034-8F7D-DAF33C3A2C51}"/>
                        </a:ext>
                      </a:extLst>
                    </p:cNvPr>
                    <p:cNvSpPr>
                      <a:spLocks noChangeArrowheads="1"/>
                    </p:cNvSpPr>
                    <p:nvPr/>
                  </p:nvSpPr>
                  <p:spPr bwMode="gray">
                    <a:xfrm>
                      <a:off x="838200" y="5076253"/>
                      <a:ext cx="26485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48" name="Oval 47">
                      <a:extLst>
                        <a:ext uri="{FF2B5EF4-FFF2-40B4-BE49-F238E27FC236}">
                          <a16:creationId xmlns:a16="http://schemas.microsoft.com/office/drawing/2014/main" id="{CFBAB7EE-AE04-4675-AF63-628B07DAD0E2}"/>
                        </a:ext>
                      </a:extLst>
                    </p:cNvPr>
                    <p:cNvSpPr>
                      <a:spLocks noChangeArrowheads="1"/>
                    </p:cNvSpPr>
                    <p:nvPr/>
                  </p:nvSpPr>
                  <p:spPr bwMode="gray">
                    <a:xfrm>
                      <a:off x="934161" y="5177450"/>
                      <a:ext cx="76769"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44" name="Rectangle 61">
                  <a:extLst>
                    <a:ext uri="{FF2B5EF4-FFF2-40B4-BE49-F238E27FC236}">
                      <a16:creationId xmlns:a16="http://schemas.microsoft.com/office/drawing/2014/main" id="{78C4AEF7-F5D0-4D3B-AB6B-7719B2B56F68}"/>
                    </a:ext>
                  </a:extLst>
                </p:cNvPr>
                <p:cNvSpPr>
                  <a:spLocks noChangeArrowheads="1"/>
                </p:cNvSpPr>
                <p:nvPr/>
              </p:nvSpPr>
              <p:spPr bwMode="gray">
                <a:xfrm>
                  <a:off x="4734940" y="1137412"/>
                  <a:ext cx="2110446" cy="27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700" b="1" dirty="0">
                      <a:solidFill>
                        <a:srgbClr val="FFFFFF"/>
                      </a:solidFill>
                      <a:latin typeface="Times New Roman" panose="02020603050405020304" pitchFamily="18" charset="0"/>
                      <a:cs typeface="Times New Roman" panose="02020603050405020304" pitchFamily="18" charset="0"/>
                    </a:rPr>
                    <a:t>61</a:t>
                  </a:r>
                  <a:r>
                    <a:rPr lang="vi-VN" sz="1700" b="1" dirty="0">
                      <a:solidFill>
                        <a:srgbClr val="FFFFFF"/>
                      </a:solidFill>
                      <a:latin typeface="Times New Roman" panose="02020603050405020304" pitchFamily="18" charset="0"/>
                      <a:cs typeface="Times New Roman" panose="02020603050405020304" pitchFamily="18" charset="0"/>
                    </a:rPr>
                    <a:t>/201</a:t>
                  </a:r>
                  <a:r>
                    <a:rPr lang="en-US" sz="1700" b="1" dirty="0">
                      <a:solidFill>
                        <a:srgbClr val="FFFFFF"/>
                      </a:solidFill>
                      <a:latin typeface="Times New Roman" panose="02020603050405020304" pitchFamily="18" charset="0"/>
                      <a:cs typeface="Times New Roman" panose="02020603050405020304" pitchFamily="18" charset="0"/>
                    </a:rPr>
                    <a:t>8</a:t>
                  </a:r>
                  <a:r>
                    <a:rPr lang="vi-VN" sz="1700" b="1" dirty="0">
                      <a:solidFill>
                        <a:srgbClr val="FFFFFF"/>
                      </a:solidFill>
                      <a:latin typeface="Times New Roman" panose="02020603050405020304" pitchFamily="18" charset="0"/>
                      <a:cs typeface="Times New Roman" panose="02020603050405020304" pitchFamily="18" charset="0"/>
                    </a:rPr>
                    <a:t>/NĐ-CP</a:t>
                  </a:r>
                  <a:endParaRPr lang="en-US" altLang="en-US" sz="1700" b="1" dirty="0">
                    <a:solidFill>
                      <a:srgbClr val="FFFFFF"/>
                    </a:solidFill>
                    <a:latin typeface="Times New Roman" panose="02020603050405020304" pitchFamily="18" charset="0"/>
                    <a:cs typeface="Times New Roman" panose="02020603050405020304" pitchFamily="18" charset="0"/>
                  </a:endParaRPr>
                </a:p>
              </p:txBody>
            </p:sp>
          </p:grpSp>
        </p:grpSp>
      </p:grpSp>
      <p:sp>
        <p:nvSpPr>
          <p:cNvPr id="51" name="Rounded Rectangle 50">
            <a:extLst>
              <a:ext uri="{FF2B5EF4-FFF2-40B4-BE49-F238E27FC236}">
                <a16:creationId xmlns:a16="http://schemas.microsoft.com/office/drawing/2014/main" id="{86B47C73-B757-4C7E-A784-477FB1A2DC35}"/>
              </a:ext>
            </a:extLst>
          </p:cNvPr>
          <p:cNvSpPr/>
          <p:nvPr/>
        </p:nvSpPr>
        <p:spPr>
          <a:xfrm>
            <a:off x="8570894" y="3085640"/>
            <a:ext cx="8399774" cy="1634406"/>
          </a:xfrm>
          <a:prstGeom prst="roundRect">
            <a:avLst/>
          </a:prstGeom>
          <a:solidFill>
            <a:srgbClr val="5359A6"/>
          </a:solidFill>
          <a:ln>
            <a:solidFill>
              <a:srgbClr val="73C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r>
              <a:rPr lang="en-US" b="1" dirty="0">
                <a:solidFill>
                  <a:schemeClr val="bg1"/>
                </a:solidFill>
                <a:latin typeface="Segoe UI" panose="020B0502040204020203" pitchFamily="34" charset="0"/>
                <a:ea typeface="Arial Regular" charset="0"/>
                <a:cs typeface="Segoe UI" panose="020B0502040204020203" pitchFamily="34" charset="0"/>
              </a:rPr>
              <a:t>HỆ THỐNG THÔNG TIN GIẢI QUYẾT</a:t>
            </a:r>
          </a:p>
          <a:p>
            <a:pPr algn="ctr" defTabSz="609585">
              <a:defRPr/>
            </a:pPr>
            <a:r>
              <a:rPr lang="en-US" b="1" dirty="0">
                <a:solidFill>
                  <a:schemeClr val="bg1"/>
                </a:solidFill>
                <a:latin typeface="Segoe UI" panose="020B0502040204020203" pitchFamily="34" charset="0"/>
                <a:ea typeface="Arial Regular" charset="0"/>
                <a:cs typeface="Segoe UI" panose="020B0502040204020203" pitchFamily="34" charset="0"/>
              </a:rPr>
              <a:t>THỦ TỤC HÀNH CHÍNH TỈNH NGHỆ AN </a:t>
            </a:r>
            <a:endParaRPr lang="vi-VN" b="1" dirty="0">
              <a:solidFill>
                <a:schemeClr val="bg1"/>
              </a:solidFill>
              <a:latin typeface="Segoe UI" panose="020B0502040204020203" pitchFamily="34" charset="0"/>
              <a:ea typeface="Arial Regular"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13346" y="656564"/>
            <a:ext cx="89157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a:solidFill>
                  <a:prstClr val="white"/>
                </a:solidFill>
                <a:cs typeface="Segoe UI" panose="020B0502040204020203" pitchFamily="34" charset="0"/>
              </a:rPr>
              <a:t>TỔNG QUAN HỆ THỐNG – CƠ SỞ PHÁP LÝ</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pic>
        <p:nvPicPr>
          <p:cNvPr id="3" name="Picture 2">
            <a:extLst>
              <a:ext uri="{FF2B5EF4-FFF2-40B4-BE49-F238E27FC236}">
                <a16:creationId xmlns:a16="http://schemas.microsoft.com/office/drawing/2014/main" id="{37FC901A-547C-4D80-9508-71B06243B177}"/>
              </a:ext>
            </a:extLst>
          </p:cNvPr>
          <p:cNvPicPr>
            <a:picLocks noChangeAspect="1"/>
          </p:cNvPicPr>
          <p:nvPr/>
        </p:nvPicPr>
        <p:blipFill>
          <a:blip r:embed="rId5"/>
          <a:stretch>
            <a:fillRect/>
          </a:stretch>
        </p:blipFill>
        <p:spPr>
          <a:xfrm>
            <a:off x="8235917" y="5481140"/>
            <a:ext cx="9491331" cy="2807454"/>
          </a:xfrm>
          <a:prstGeom prst="rect">
            <a:avLst/>
          </a:prstGeom>
        </p:spPr>
      </p:pic>
      <p:sp>
        <p:nvSpPr>
          <p:cNvPr id="65" name="AutoShape 3">
            <a:extLst>
              <a:ext uri="{FF2B5EF4-FFF2-40B4-BE49-F238E27FC236}">
                <a16:creationId xmlns:a16="http://schemas.microsoft.com/office/drawing/2014/main" id="{D3A6BA1B-850F-4614-AD7D-EE87A656436A}"/>
              </a:ext>
            </a:extLst>
          </p:cNvPr>
          <p:cNvSpPr>
            <a:spLocks noChangeArrowheads="1"/>
          </p:cNvSpPr>
          <p:nvPr/>
        </p:nvSpPr>
        <p:spPr bwMode="auto">
          <a:xfrm>
            <a:off x="1084930" y="7078134"/>
            <a:ext cx="6518893" cy="778769"/>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66" name="Text Box 29">
            <a:extLst>
              <a:ext uri="{FF2B5EF4-FFF2-40B4-BE49-F238E27FC236}">
                <a16:creationId xmlns:a16="http://schemas.microsoft.com/office/drawing/2014/main" id="{2A66E86C-7901-4AFB-BC80-E6DE2D08128F}"/>
              </a:ext>
            </a:extLst>
          </p:cNvPr>
          <p:cNvSpPr txBox="1">
            <a:spLocks noChangeArrowheads="1"/>
          </p:cNvSpPr>
          <p:nvPr/>
        </p:nvSpPr>
        <p:spPr bwMode="gray">
          <a:xfrm>
            <a:off x="1246230" y="7359024"/>
            <a:ext cx="6377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altLang="en-US" sz="1800" dirty="0" err="1">
                <a:solidFill>
                  <a:srgbClr val="002060"/>
                </a:solidFill>
                <a:latin typeface="Times New Roman" panose="02020603050405020304" pitchFamily="18" charset="0"/>
                <a:cs typeface="Times New Roman" panose="02020603050405020304" pitchFamily="18" charset="0"/>
              </a:rPr>
              <a:t>Nghị</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định</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về</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thực</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hiện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thủ</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tục</a:t>
            </a:r>
            <a:r>
              <a:rPr lang="en-US" altLang="en-US" sz="1800" dirty="0">
                <a:solidFill>
                  <a:srgbClr val="002060"/>
                </a:solidFill>
                <a:latin typeface="Times New Roman" panose="02020603050405020304" pitchFamily="18" charset="0"/>
                <a:cs typeface="Times New Roman" panose="02020603050405020304" pitchFamily="18" charset="0"/>
              </a:rPr>
              <a:t> hành </a:t>
            </a:r>
            <a:r>
              <a:rPr lang="en-US" altLang="en-US" sz="1800" dirty="0" err="1">
                <a:solidFill>
                  <a:srgbClr val="002060"/>
                </a:solidFill>
                <a:latin typeface="Times New Roman" panose="02020603050405020304" pitchFamily="18" charset="0"/>
                <a:cs typeface="Times New Roman" panose="02020603050405020304" pitchFamily="18" charset="0"/>
              </a:rPr>
              <a:t>chính</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trên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môi</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trường</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điện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tử</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sp>
        <p:nvSpPr>
          <p:cNvPr id="67" name="AutoShape 12">
            <a:extLst>
              <a:ext uri="{FF2B5EF4-FFF2-40B4-BE49-F238E27FC236}">
                <a16:creationId xmlns:a16="http://schemas.microsoft.com/office/drawing/2014/main" id="{C6B4857C-B17F-4434-AA40-04C9E452B2EA}"/>
              </a:ext>
            </a:extLst>
          </p:cNvPr>
          <p:cNvSpPr>
            <a:spLocks noChangeArrowheads="1"/>
          </p:cNvSpPr>
          <p:nvPr/>
        </p:nvSpPr>
        <p:spPr bwMode="gray">
          <a:xfrm>
            <a:off x="628499" y="6894454"/>
            <a:ext cx="3938724" cy="357333"/>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sp>
        <p:nvSpPr>
          <p:cNvPr id="71" name="Oval 70">
            <a:extLst>
              <a:ext uri="{FF2B5EF4-FFF2-40B4-BE49-F238E27FC236}">
                <a16:creationId xmlns:a16="http://schemas.microsoft.com/office/drawing/2014/main" id="{22154D58-82E7-4808-AFE2-5D79EB664855}"/>
              </a:ext>
            </a:extLst>
          </p:cNvPr>
          <p:cNvSpPr>
            <a:spLocks noChangeArrowheads="1"/>
          </p:cNvSpPr>
          <p:nvPr/>
        </p:nvSpPr>
        <p:spPr bwMode="gray">
          <a:xfrm>
            <a:off x="528220" y="6897322"/>
            <a:ext cx="380024" cy="346505"/>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72" name="Oval 71">
            <a:extLst>
              <a:ext uri="{FF2B5EF4-FFF2-40B4-BE49-F238E27FC236}">
                <a16:creationId xmlns:a16="http://schemas.microsoft.com/office/drawing/2014/main" id="{91715B13-522B-41B8-992F-3D0A1E915729}"/>
              </a:ext>
            </a:extLst>
          </p:cNvPr>
          <p:cNvSpPr>
            <a:spLocks noChangeArrowheads="1"/>
          </p:cNvSpPr>
          <p:nvPr/>
        </p:nvSpPr>
        <p:spPr bwMode="gray">
          <a:xfrm>
            <a:off x="666190" y="7024013"/>
            <a:ext cx="117512" cy="86243"/>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sp>
        <p:nvSpPr>
          <p:cNvPr id="73" name="Rectangle 61">
            <a:extLst>
              <a:ext uri="{FF2B5EF4-FFF2-40B4-BE49-F238E27FC236}">
                <a16:creationId xmlns:a16="http://schemas.microsoft.com/office/drawing/2014/main" id="{CAD207DC-4FDC-4412-ACCA-8E396737CBF4}"/>
              </a:ext>
            </a:extLst>
          </p:cNvPr>
          <p:cNvSpPr>
            <a:spLocks noChangeArrowheads="1"/>
          </p:cNvSpPr>
          <p:nvPr/>
        </p:nvSpPr>
        <p:spPr bwMode="gray">
          <a:xfrm>
            <a:off x="998054" y="6904301"/>
            <a:ext cx="3785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rgbClr val="003366"/>
                </a:solidFill>
                <a:latin typeface="Segoe UI" panose="020B0502040204020203" pitchFamily="34" charset="0"/>
                <a:cs typeface="Segoe UI" panose="020B0502040204020203" pitchFamily="34" charset="0"/>
              </a:rPr>
              <a:t> </a:t>
            </a:r>
            <a:r>
              <a:rPr lang="en-US" altLang="en-US" sz="1700" b="1" dirty="0">
                <a:solidFill>
                  <a:srgbClr val="FFFFFF"/>
                </a:solidFill>
                <a:latin typeface="Times New Roman" panose="02020603050405020304" pitchFamily="18" charset="0"/>
                <a:cs typeface="Times New Roman" panose="02020603050405020304" pitchFamily="18" charset="0"/>
              </a:rPr>
              <a:t>45/2020/NĐ-CP</a:t>
            </a:r>
          </a:p>
        </p:txBody>
      </p:sp>
      <p:sp>
        <p:nvSpPr>
          <p:cNvPr id="60"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5</a:t>
            </a:fld>
            <a:endParaRPr lang="en-US">
              <a:cs typeface="Segoe UI" panose="020B0502040204020203" pitchFamily="34" charset="0"/>
            </a:endParaRPr>
          </a:p>
        </p:txBody>
      </p:sp>
      <p:grpSp>
        <p:nvGrpSpPr>
          <p:cNvPr id="61" name="Group 34"/>
          <p:cNvGrpSpPr>
            <a:grpSpLocks/>
          </p:cNvGrpSpPr>
          <p:nvPr/>
        </p:nvGrpSpPr>
        <p:grpSpPr bwMode="auto">
          <a:xfrm>
            <a:off x="0" y="9776864"/>
            <a:ext cx="18288000" cy="484714"/>
            <a:chOff x="0" y="4638675"/>
            <a:chExt cx="9144000" cy="495300"/>
          </a:xfrm>
        </p:grpSpPr>
        <p:sp>
          <p:nvSpPr>
            <p:cNvPr id="6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6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70" name="Rectangle 6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79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9324122"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841156" y="656564"/>
            <a:ext cx="916871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a:solidFill>
                  <a:prstClr val="white"/>
                </a:solidFill>
                <a:cs typeface="Segoe UI" panose="020B0502040204020203" pitchFamily="34" charset="0"/>
              </a:rPr>
              <a:t>TỔNG QUAN HỆ THỐNG – PHẠM VI SỬ DỤNG</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grpSp>
        <p:nvGrpSpPr>
          <p:cNvPr id="4" name="Group 3"/>
          <p:cNvGrpSpPr/>
          <p:nvPr/>
        </p:nvGrpSpPr>
        <p:grpSpPr>
          <a:xfrm>
            <a:off x="13361862" y="3388035"/>
            <a:ext cx="3554545" cy="4022076"/>
            <a:chOff x="12150893" y="3832880"/>
            <a:chExt cx="3073233" cy="3477457"/>
          </a:xfrm>
        </p:grpSpPr>
        <p:sp>
          <p:nvSpPr>
            <p:cNvPr id="42" name="Shape">
              <a:extLst>
                <a:ext uri="{FF2B5EF4-FFF2-40B4-BE49-F238E27FC236}">
                  <a16:creationId xmlns:a16="http://schemas.microsoft.com/office/drawing/2014/main" id="{9F525F74-FD7A-B187-9458-838BAE6EA86E}"/>
                </a:ext>
              </a:extLst>
            </p:cNvPr>
            <p:cNvSpPr/>
            <p:nvPr/>
          </p:nvSpPr>
          <p:spPr>
            <a:xfrm>
              <a:off x="12150893"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43" name="Shape">
              <a:extLst>
                <a:ext uri="{FF2B5EF4-FFF2-40B4-BE49-F238E27FC236}">
                  <a16:creationId xmlns:a16="http://schemas.microsoft.com/office/drawing/2014/main" id="{C0E545AD-B8DA-34F0-D71C-6C39AC650BDF}"/>
                </a:ext>
              </a:extLst>
            </p:cNvPr>
            <p:cNvSpPr/>
            <p:nvPr/>
          </p:nvSpPr>
          <p:spPr>
            <a:xfrm>
              <a:off x="12150893" y="4601547"/>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4"/>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44" name="Group 43">
              <a:extLst>
                <a:ext uri="{FF2B5EF4-FFF2-40B4-BE49-F238E27FC236}">
                  <a16:creationId xmlns:a16="http://schemas.microsoft.com/office/drawing/2014/main" id="{01274D6E-AF63-21C4-A7B5-D8951502A171}"/>
                </a:ext>
              </a:extLst>
            </p:cNvPr>
            <p:cNvGrpSpPr/>
            <p:nvPr/>
          </p:nvGrpSpPr>
          <p:grpSpPr>
            <a:xfrm>
              <a:off x="12302588" y="4720597"/>
              <a:ext cx="2713479" cy="1423241"/>
              <a:chOff x="-554724" y="2687324"/>
              <a:chExt cx="4653768" cy="1265104"/>
            </a:xfrm>
          </p:grpSpPr>
          <p:sp>
            <p:nvSpPr>
              <p:cNvPr id="45" name="TextBox 21">
                <a:extLst>
                  <a:ext uri="{FF2B5EF4-FFF2-40B4-BE49-F238E27FC236}">
                    <a16:creationId xmlns:a16="http://schemas.microsoft.com/office/drawing/2014/main" id="{F4F2EADA-F76B-9789-F2F0-12904D3804BF}"/>
                  </a:ext>
                </a:extLst>
              </p:cNvPr>
              <p:cNvSpPr txBox="1"/>
              <p:nvPr/>
            </p:nvSpPr>
            <p:spPr>
              <a:xfrm>
                <a:off x="-554724" y="2687324"/>
                <a:ext cx="4653768" cy="40210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a:t>Ngành dọc</a:t>
                </a:r>
              </a:p>
            </p:txBody>
          </p:sp>
          <p:sp>
            <p:nvSpPr>
              <p:cNvPr id="46" name="TextBox 22">
                <a:extLst>
                  <a:ext uri="{FF2B5EF4-FFF2-40B4-BE49-F238E27FC236}">
                    <a16:creationId xmlns:a16="http://schemas.microsoft.com/office/drawing/2014/main" id="{C6A67028-869F-E863-5E5F-1A9947EC6C56}"/>
                  </a:ext>
                </a:extLst>
              </p:cNvPr>
              <p:cNvSpPr txBox="1"/>
              <p:nvPr/>
            </p:nvSpPr>
            <p:spPr>
              <a:xfrm>
                <a:off x="-106537" y="3029942"/>
                <a:ext cx="3884456" cy="9224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noProof="1"/>
                  <a:t>Các cơ quan của Trung ương được tổ chức</a:t>
                </a:r>
                <a:endParaRPr lang="en-US" noProof="1"/>
              </a:p>
              <a:p>
                <a:pPr algn="ctr"/>
                <a:r>
                  <a:rPr lang="vi-VN" noProof="1"/>
                  <a:t> theo ngành dọc đặt tại địa phương</a:t>
                </a:r>
              </a:p>
            </p:txBody>
          </p:sp>
        </p:grpSp>
        <p:sp>
          <p:nvSpPr>
            <p:cNvPr id="60" name="TextBox 26">
              <a:extLst>
                <a:ext uri="{FF2B5EF4-FFF2-40B4-BE49-F238E27FC236}">
                  <a16:creationId xmlns:a16="http://schemas.microsoft.com/office/drawing/2014/main" id="{737403F3-20BA-B817-7D7C-7E7DAAA73CB0}"/>
                </a:ext>
              </a:extLst>
            </p:cNvPr>
            <p:cNvSpPr txBox="1"/>
            <p:nvPr/>
          </p:nvSpPr>
          <p:spPr>
            <a:xfrm>
              <a:off x="13420447" y="4085456"/>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04</a:t>
              </a:r>
            </a:p>
          </p:txBody>
        </p:sp>
        <p:pic>
          <p:nvPicPr>
            <p:cNvPr id="61" name="Graphic 27" descr="Bar graph with upward trend with solid fill">
              <a:extLst>
                <a:ext uri="{FF2B5EF4-FFF2-40B4-BE49-F238E27FC236}">
                  <a16:creationId xmlns:a16="http://schemas.microsoft.com/office/drawing/2014/main" id="{4C75E908-8E61-951C-4BE1-C048BE5E7071}"/>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13380089" y="6038361"/>
              <a:ext cx="614841" cy="614841"/>
            </a:xfrm>
            <a:prstGeom prst="rect">
              <a:avLst/>
            </a:prstGeom>
          </p:spPr>
        </p:pic>
      </p:grpSp>
      <p:grpSp>
        <p:nvGrpSpPr>
          <p:cNvPr id="5" name="Group 4"/>
          <p:cNvGrpSpPr/>
          <p:nvPr/>
        </p:nvGrpSpPr>
        <p:grpSpPr>
          <a:xfrm>
            <a:off x="9181077" y="2477604"/>
            <a:ext cx="3831903" cy="4335916"/>
            <a:chOff x="9124194" y="3064212"/>
            <a:chExt cx="3073233" cy="3477458"/>
          </a:xfrm>
        </p:grpSpPr>
        <p:sp>
          <p:nvSpPr>
            <p:cNvPr id="68" name="Shape">
              <a:extLst>
                <a:ext uri="{FF2B5EF4-FFF2-40B4-BE49-F238E27FC236}">
                  <a16:creationId xmlns:a16="http://schemas.microsoft.com/office/drawing/2014/main" id="{39A78FB3-A2C1-0687-C818-2EAC86EC0CA1}"/>
                </a:ext>
              </a:extLst>
            </p:cNvPr>
            <p:cNvSpPr/>
            <p:nvPr/>
          </p:nvSpPr>
          <p:spPr>
            <a:xfrm>
              <a:off x="9124194"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3"/>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69" name="Shape">
              <a:extLst>
                <a:ext uri="{FF2B5EF4-FFF2-40B4-BE49-F238E27FC236}">
                  <a16:creationId xmlns:a16="http://schemas.microsoft.com/office/drawing/2014/main" id="{0F628C49-A2BE-7753-AC0A-44F71B28BE5B}"/>
                </a:ext>
              </a:extLst>
            </p:cNvPr>
            <p:cNvSpPr/>
            <p:nvPr/>
          </p:nvSpPr>
          <p:spPr>
            <a:xfrm>
              <a:off x="9124194" y="3064212"/>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70" name="Group 69">
              <a:extLst>
                <a:ext uri="{FF2B5EF4-FFF2-40B4-BE49-F238E27FC236}">
                  <a16:creationId xmlns:a16="http://schemas.microsoft.com/office/drawing/2014/main" id="{1A24FEFB-F70A-55E9-AEA3-55D95801DB58}"/>
                </a:ext>
              </a:extLst>
            </p:cNvPr>
            <p:cNvGrpSpPr/>
            <p:nvPr/>
          </p:nvGrpSpPr>
          <p:grpSpPr>
            <a:xfrm>
              <a:off x="9544718" y="4414479"/>
              <a:ext cx="2215603" cy="1058591"/>
              <a:chOff x="-93670" y="2716429"/>
              <a:chExt cx="3799882" cy="940969"/>
            </a:xfrm>
          </p:grpSpPr>
          <p:sp>
            <p:nvSpPr>
              <p:cNvPr id="92" name="TextBox 15">
                <a:extLst>
                  <a:ext uri="{FF2B5EF4-FFF2-40B4-BE49-F238E27FC236}">
                    <a16:creationId xmlns:a16="http://schemas.microsoft.com/office/drawing/2014/main" id="{BF58CF06-1072-FCDF-697E-F924D17E319F}"/>
                  </a:ext>
                </a:extLst>
              </p:cNvPr>
              <p:cNvSpPr txBox="1"/>
              <p:nvPr/>
            </p:nvSpPr>
            <p:spPr>
              <a:xfrm>
                <a:off x="153907" y="2716429"/>
                <a:ext cx="3280357" cy="37300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a:t>Cấp xã</a:t>
                </a:r>
              </a:p>
            </p:txBody>
          </p:sp>
          <p:sp>
            <p:nvSpPr>
              <p:cNvPr id="93" name="TextBox 16">
                <a:extLst>
                  <a:ext uri="{FF2B5EF4-FFF2-40B4-BE49-F238E27FC236}">
                    <a16:creationId xmlns:a16="http://schemas.microsoft.com/office/drawing/2014/main" id="{08A7A28F-328A-808B-1157-E84F9EFC95FF}"/>
                  </a:ext>
                </a:extLst>
              </p:cNvPr>
              <p:cNvSpPr txBox="1"/>
              <p:nvPr/>
            </p:nvSpPr>
            <p:spPr>
              <a:xfrm>
                <a:off x="-93670" y="3086922"/>
                <a:ext cx="3799882" cy="57047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300" noProof="1"/>
                  <a:t>UBND xã, phường, thị trấn</a:t>
                </a:r>
                <a:r>
                  <a:rPr lang="vi-VN" sz="1400" noProof="1">
                    <a:solidFill>
                      <a:schemeClr val="tx1">
                        <a:lumMod val="65000"/>
                        <a:lumOff val="35000"/>
                      </a:schemeClr>
                    </a:solidFill>
                  </a:rPr>
                  <a:t>.</a:t>
                </a:r>
              </a:p>
            </p:txBody>
          </p:sp>
        </p:grpSp>
        <p:sp>
          <p:nvSpPr>
            <p:cNvPr id="94" name="TextBox 25">
              <a:extLst>
                <a:ext uri="{FF2B5EF4-FFF2-40B4-BE49-F238E27FC236}">
                  <a16:creationId xmlns:a16="http://schemas.microsoft.com/office/drawing/2014/main" id="{CC6F3FED-54CD-6A9F-0A77-D1C749224061}"/>
                </a:ext>
              </a:extLst>
            </p:cNvPr>
            <p:cNvSpPr txBox="1"/>
            <p:nvPr/>
          </p:nvSpPr>
          <p:spPr>
            <a:xfrm>
              <a:off x="10393749" y="5778774"/>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03</a:t>
              </a:r>
            </a:p>
          </p:txBody>
        </p:sp>
        <p:pic>
          <p:nvPicPr>
            <p:cNvPr id="95" name="Graphic 30" descr="Gears with solid fill">
              <a:extLst>
                <a:ext uri="{FF2B5EF4-FFF2-40B4-BE49-F238E27FC236}">
                  <a16:creationId xmlns:a16="http://schemas.microsoft.com/office/drawing/2014/main" id="{8D679B64-DBB3-943F-F56E-C08930B343C9}"/>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10353390" y="3725145"/>
              <a:ext cx="614841" cy="614841"/>
            </a:xfrm>
            <a:prstGeom prst="rect">
              <a:avLst/>
            </a:prstGeom>
          </p:spPr>
        </p:pic>
      </p:grpSp>
      <p:grpSp>
        <p:nvGrpSpPr>
          <p:cNvPr id="3" name="Group 2"/>
          <p:cNvGrpSpPr/>
          <p:nvPr/>
        </p:nvGrpSpPr>
        <p:grpSpPr>
          <a:xfrm>
            <a:off x="5267128" y="3176535"/>
            <a:ext cx="3664204" cy="4146159"/>
            <a:chOff x="6092882" y="3832880"/>
            <a:chExt cx="3073233" cy="3477457"/>
          </a:xfrm>
        </p:grpSpPr>
        <p:sp>
          <p:nvSpPr>
            <p:cNvPr id="96" name="Shape">
              <a:extLst>
                <a:ext uri="{FF2B5EF4-FFF2-40B4-BE49-F238E27FC236}">
                  <a16:creationId xmlns:a16="http://schemas.microsoft.com/office/drawing/2014/main" id="{D487F74F-5B9D-0060-F8CB-F08ACA54723F}"/>
                </a:ext>
              </a:extLst>
            </p:cNvPr>
            <p:cNvSpPr/>
            <p:nvPr/>
          </p:nvSpPr>
          <p:spPr>
            <a:xfrm>
              <a:off x="6092882"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97" name="Shape">
              <a:extLst>
                <a:ext uri="{FF2B5EF4-FFF2-40B4-BE49-F238E27FC236}">
                  <a16:creationId xmlns:a16="http://schemas.microsoft.com/office/drawing/2014/main" id="{13EA8A44-60B6-E9C2-7AE5-345B70CF4E1D}"/>
                </a:ext>
              </a:extLst>
            </p:cNvPr>
            <p:cNvSpPr/>
            <p:nvPr/>
          </p:nvSpPr>
          <p:spPr>
            <a:xfrm>
              <a:off x="6092882" y="4601547"/>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2"/>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98" name="Group 97">
              <a:extLst>
                <a:ext uri="{FF2B5EF4-FFF2-40B4-BE49-F238E27FC236}">
                  <a16:creationId xmlns:a16="http://schemas.microsoft.com/office/drawing/2014/main" id="{4C86C067-19D1-7548-EC26-CC83A74B91C1}"/>
                </a:ext>
              </a:extLst>
            </p:cNvPr>
            <p:cNvGrpSpPr/>
            <p:nvPr/>
          </p:nvGrpSpPr>
          <p:grpSpPr>
            <a:xfrm>
              <a:off x="6385519" y="4734141"/>
              <a:ext cx="2581335" cy="1404025"/>
              <a:chOff x="-313001" y="2699359"/>
              <a:chExt cx="4427133" cy="1248022"/>
            </a:xfrm>
          </p:grpSpPr>
          <p:sp>
            <p:nvSpPr>
              <p:cNvPr id="99" name="TextBox 18">
                <a:extLst>
                  <a:ext uri="{FF2B5EF4-FFF2-40B4-BE49-F238E27FC236}">
                    <a16:creationId xmlns:a16="http://schemas.microsoft.com/office/drawing/2014/main" id="{386164A3-430A-A908-5ACC-0AA7221DAFCA}"/>
                  </a:ext>
                </a:extLst>
              </p:cNvPr>
              <p:cNvSpPr txBox="1"/>
              <p:nvPr/>
            </p:nvSpPr>
            <p:spPr>
              <a:xfrm>
                <a:off x="-313001" y="2699359"/>
                <a:ext cx="4427133" cy="3900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a:solidFill>
                      <a:schemeClr val="bg1"/>
                    </a:solidFill>
                  </a:rPr>
                  <a:t>Cấp huyện</a:t>
                </a:r>
              </a:p>
            </p:txBody>
          </p:sp>
          <p:sp>
            <p:nvSpPr>
              <p:cNvPr id="100" name="TextBox 19">
                <a:extLst>
                  <a:ext uri="{FF2B5EF4-FFF2-40B4-BE49-F238E27FC236}">
                    <a16:creationId xmlns:a16="http://schemas.microsoft.com/office/drawing/2014/main" id="{19FD5F4C-F57E-E46B-ED9F-F420A41D9DD6}"/>
                  </a:ext>
                </a:extLst>
              </p:cNvPr>
              <p:cNvSpPr txBox="1"/>
              <p:nvPr/>
            </p:nvSpPr>
            <p:spPr>
              <a:xfrm>
                <a:off x="-226112" y="3086922"/>
                <a:ext cx="4116946" cy="86045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noProof="1">
                    <a:solidFill>
                      <a:schemeClr val="bg1"/>
                    </a:solidFill>
                  </a:rPr>
                  <a:t>UBND huyện, quận, thị xã, thành phố thuộc tỉnh.</a:t>
                </a:r>
              </a:p>
            </p:txBody>
          </p:sp>
        </p:grpSp>
        <p:sp>
          <p:nvSpPr>
            <p:cNvPr id="101" name="TextBox 24">
              <a:extLst>
                <a:ext uri="{FF2B5EF4-FFF2-40B4-BE49-F238E27FC236}">
                  <a16:creationId xmlns:a16="http://schemas.microsoft.com/office/drawing/2014/main" id="{BB0519E0-E797-67A5-0A57-5889FC9414BD}"/>
                </a:ext>
              </a:extLst>
            </p:cNvPr>
            <p:cNvSpPr txBox="1"/>
            <p:nvPr/>
          </p:nvSpPr>
          <p:spPr>
            <a:xfrm>
              <a:off x="7362436" y="4085456"/>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02</a:t>
              </a:r>
            </a:p>
          </p:txBody>
        </p:sp>
        <p:pic>
          <p:nvPicPr>
            <p:cNvPr id="102" name="Graphic 31" descr="Hourglass 30% with solid fill">
              <a:extLst>
                <a:ext uri="{FF2B5EF4-FFF2-40B4-BE49-F238E27FC236}">
                  <a16:creationId xmlns:a16="http://schemas.microsoft.com/office/drawing/2014/main" id="{0A018116-3E55-1CCF-E8D7-92ACFFF1B48F}"/>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7322078" y="6038361"/>
              <a:ext cx="614841" cy="614841"/>
            </a:xfrm>
            <a:prstGeom prst="rect">
              <a:avLst/>
            </a:prstGeom>
          </p:spPr>
        </p:pic>
      </p:grpSp>
      <p:grpSp>
        <p:nvGrpSpPr>
          <p:cNvPr id="2" name="Group 1"/>
          <p:cNvGrpSpPr/>
          <p:nvPr/>
        </p:nvGrpSpPr>
        <p:grpSpPr>
          <a:xfrm>
            <a:off x="998247" y="2557849"/>
            <a:ext cx="3843714" cy="4349277"/>
            <a:chOff x="3066182" y="3064212"/>
            <a:chExt cx="3073236" cy="3477458"/>
          </a:xfrm>
        </p:grpSpPr>
        <p:sp>
          <p:nvSpPr>
            <p:cNvPr id="103" name="Shape">
              <a:extLst>
                <a:ext uri="{FF2B5EF4-FFF2-40B4-BE49-F238E27FC236}">
                  <a16:creationId xmlns:a16="http://schemas.microsoft.com/office/drawing/2014/main" id="{59E0F732-861C-99DD-5CC0-54CEA267464B}"/>
                </a:ext>
              </a:extLst>
            </p:cNvPr>
            <p:cNvSpPr/>
            <p:nvPr/>
          </p:nvSpPr>
          <p:spPr>
            <a:xfrm>
              <a:off x="3066182" y="3832880"/>
              <a:ext cx="3073236"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6"/>
                  </a:moveTo>
                  <a:lnTo>
                    <a:pt x="19787" y="6"/>
                  </a:lnTo>
                  <a:cubicBezTo>
                    <a:pt x="20718" y="6"/>
                    <a:pt x="21300" y="1171"/>
                    <a:pt x="20832" y="2101"/>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6"/>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104" name="Shape">
              <a:extLst>
                <a:ext uri="{FF2B5EF4-FFF2-40B4-BE49-F238E27FC236}">
                  <a16:creationId xmlns:a16="http://schemas.microsoft.com/office/drawing/2014/main" id="{CCD23C16-2718-B0C7-29F5-251990640699}"/>
                </a:ext>
              </a:extLst>
            </p:cNvPr>
            <p:cNvSpPr/>
            <p:nvPr/>
          </p:nvSpPr>
          <p:spPr>
            <a:xfrm>
              <a:off x="3066183" y="3064212"/>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105" name="Group 104">
              <a:extLst>
                <a:ext uri="{FF2B5EF4-FFF2-40B4-BE49-F238E27FC236}">
                  <a16:creationId xmlns:a16="http://schemas.microsoft.com/office/drawing/2014/main" id="{4AB6496C-5B58-945D-DDF0-103A4913B7D6}"/>
                </a:ext>
              </a:extLst>
            </p:cNvPr>
            <p:cNvGrpSpPr/>
            <p:nvPr/>
          </p:nvGrpSpPr>
          <p:grpSpPr>
            <a:xfrm>
              <a:off x="3479904" y="4360642"/>
              <a:ext cx="2269874" cy="1166907"/>
              <a:chOff x="-105339" y="2668576"/>
              <a:chExt cx="3892960" cy="1037251"/>
            </a:xfrm>
          </p:grpSpPr>
          <p:sp>
            <p:nvSpPr>
              <p:cNvPr id="106" name="TextBox 12">
                <a:extLst>
                  <a:ext uri="{FF2B5EF4-FFF2-40B4-BE49-F238E27FC236}">
                    <a16:creationId xmlns:a16="http://schemas.microsoft.com/office/drawing/2014/main" id="{336B7637-68C3-4AE9-453B-0338984F94BC}"/>
                  </a:ext>
                </a:extLst>
              </p:cNvPr>
              <p:cNvSpPr txBox="1"/>
              <p:nvPr/>
            </p:nvSpPr>
            <p:spPr>
              <a:xfrm>
                <a:off x="332936" y="2668576"/>
                <a:ext cx="2926078" cy="42085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a:t>Cấp tỉnh</a:t>
                </a:r>
              </a:p>
            </p:txBody>
          </p:sp>
          <p:sp>
            <p:nvSpPr>
              <p:cNvPr id="107" name="TextBox 13">
                <a:extLst>
                  <a:ext uri="{FF2B5EF4-FFF2-40B4-BE49-F238E27FC236}">
                    <a16:creationId xmlns:a16="http://schemas.microsoft.com/office/drawing/2014/main" id="{ED4423B0-E9D8-3E50-5780-637ADBED414D}"/>
                  </a:ext>
                </a:extLst>
              </p:cNvPr>
              <p:cNvSpPr txBox="1"/>
              <p:nvPr/>
            </p:nvSpPr>
            <p:spPr>
              <a:xfrm>
                <a:off x="-105339" y="3086922"/>
                <a:ext cx="3892960" cy="6189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200" noProof="1"/>
                  <a:t>UBND tỉnh và các </a:t>
                </a:r>
                <a:r>
                  <a:rPr lang="en-US" sz="2200" noProof="1"/>
                  <a:t>sở Ban ngành.</a:t>
                </a:r>
                <a:endParaRPr lang="vi-VN" sz="2200" noProof="1"/>
              </a:p>
            </p:txBody>
          </p:sp>
        </p:grpSp>
        <p:sp>
          <p:nvSpPr>
            <p:cNvPr id="108" name="TextBox 23">
              <a:extLst>
                <a:ext uri="{FF2B5EF4-FFF2-40B4-BE49-F238E27FC236}">
                  <a16:creationId xmlns:a16="http://schemas.microsoft.com/office/drawing/2014/main" id="{D44974D5-AA9B-3585-CC99-75A20028691A}"/>
                </a:ext>
              </a:extLst>
            </p:cNvPr>
            <p:cNvSpPr txBox="1"/>
            <p:nvPr/>
          </p:nvSpPr>
          <p:spPr>
            <a:xfrm>
              <a:off x="4335738" y="5782964"/>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01</a:t>
              </a:r>
            </a:p>
          </p:txBody>
        </p:sp>
        <p:pic>
          <p:nvPicPr>
            <p:cNvPr id="109" name="Graphic 32" descr="Lightbulb with solid fill">
              <a:extLst>
                <a:ext uri="{FF2B5EF4-FFF2-40B4-BE49-F238E27FC236}">
                  <a16:creationId xmlns:a16="http://schemas.microsoft.com/office/drawing/2014/main" id="{6707E981-DFFF-802E-EA3D-65F26A6C9265}"/>
                </a:ext>
              </a:extLst>
            </p:cNvPr>
            <p:cNvPicPr>
              <a:picLocks noChangeAspect="1"/>
            </p:cNvPicPr>
            <p:nvPr/>
          </p:nvPicPr>
          <p:blipFill>
            <a:blip cstate="hqprint">
              <a:extLst>
                <a:ext uri="{28A0092B-C50C-407E-A947-70E740481C1C}">
                  <a14:useLocalDpi xmlns:a14="http://schemas.microsoft.com/office/drawing/2010/main" val="0"/>
                </a:ext>
              </a:extLst>
            </a:blip>
            <a:stretch>
              <a:fillRect/>
            </a:stretch>
          </p:blipFill>
          <p:spPr>
            <a:xfrm>
              <a:off x="4295379" y="3725145"/>
              <a:ext cx="614841" cy="614841"/>
            </a:xfrm>
            <a:prstGeom prst="rect">
              <a:avLst/>
            </a:prstGeom>
          </p:spPr>
        </p:pic>
      </p:grpSp>
      <p:sp>
        <p:nvSpPr>
          <p:cNvPr id="38"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6</a:t>
            </a:fld>
            <a:endParaRPr lang="en-US">
              <a:cs typeface="Segoe UI" panose="020B0502040204020203" pitchFamily="34" charset="0"/>
            </a:endParaRPr>
          </a:p>
        </p:txBody>
      </p:sp>
      <p:grpSp>
        <p:nvGrpSpPr>
          <p:cNvPr id="39" name="Group 34"/>
          <p:cNvGrpSpPr>
            <a:grpSpLocks/>
          </p:cNvGrpSpPr>
          <p:nvPr/>
        </p:nvGrpSpPr>
        <p:grpSpPr bwMode="auto">
          <a:xfrm>
            <a:off x="0" y="9776864"/>
            <a:ext cx="18288000" cy="484714"/>
            <a:chOff x="0" y="4638675"/>
            <a:chExt cx="9144000" cy="495300"/>
          </a:xfrm>
        </p:grpSpPr>
        <p:sp>
          <p:nvSpPr>
            <p:cNvPr id="40"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41"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47" name="Rectangle 46"/>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65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3" y="611924"/>
            <a:ext cx="12660447"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91907" y="656564"/>
            <a:ext cx="12839639"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a:solidFill>
                  <a:prstClr val="white"/>
                </a:solidFill>
                <a:cs typeface="Segoe UI" panose="020B0502040204020203" pitchFamily="34" charset="0"/>
              </a:rPr>
              <a:t>TỔNG QUAN HỆ THỐNG – SƠ ĐỒ NGHIỆP VỤ THEO ĐỐI TƯỢNG</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1" name="Rectangle 10">
            <a:extLst>
              <a:ext uri="{FF2B5EF4-FFF2-40B4-BE49-F238E27FC236}">
                <a16:creationId xmlns:a16="http://schemas.microsoft.com/office/drawing/2014/main" id="{2B9D2932-D22A-4569-8F61-D4A1BF285710}"/>
              </a:ext>
            </a:extLst>
          </p:cNvPr>
          <p:cNvSpPr/>
          <p:nvPr/>
        </p:nvSpPr>
        <p:spPr>
          <a:xfrm>
            <a:off x="6742214" y="3331526"/>
            <a:ext cx="595035" cy="523220"/>
          </a:xfrm>
          <a:prstGeom prst="rect">
            <a:avLst/>
          </a:prstGeom>
        </p:spPr>
        <p:txBody>
          <a:bodyPr wrap="none">
            <a:spAutoFit/>
          </a:bodyPr>
          <a:lstStyle/>
          <a:p>
            <a:pPr lvl="0" algn="ctr"/>
            <a:r>
              <a:rPr lang="en-US" sz="2800" dirty="0">
                <a:solidFill>
                  <a:srgbClr val="FFFFFF"/>
                </a:solidFill>
              </a:rPr>
              <a:t>01</a:t>
            </a:r>
          </a:p>
        </p:txBody>
      </p:sp>
      <p:sp>
        <p:nvSpPr>
          <p:cNvPr id="12" name="Rectangle 11">
            <a:extLst>
              <a:ext uri="{FF2B5EF4-FFF2-40B4-BE49-F238E27FC236}">
                <a16:creationId xmlns:a16="http://schemas.microsoft.com/office/drawing/2014/main" id="{A2EE1070-C54A-4EE6-B095-C24ACB23C106}"/>
              </a:ext>
            </a:extLst>
          </p:cNvPr>
          <p:cNvSpPr/>
          <p:nvPr/>
        </p:nvSpPr>
        <p:spPr>
          <a:xfrm>
            <a:off x="6739685" y="4718842"/>
            <a:ext cx="595035" cy="523220"/>
          </a:xfrm>
          <a:prstGeom prst="rect">
            <a:avLst/>
          </a:prstGeom>
        </p:spPr>
        <p:txBody>
          <a:bodyPr wrap="none">
            <a:spAutoFit/>
          </a:bodyPr>
          <a:lstStyle/>
          <a:p>
            <a:pPr lvl="0" algn="ctr"/>
            <a:r>
              <a:rPr lang="en-US" sz="2800" dirty="0">
                <a:solidFill>
                  <a:srgbClr val="FFFFFF"/>
                </a:solidFill>
              </a:rPr>
              <a:t>02</a:t>
            </a:r>
          </a:p>
        </p:txBody>
      </p:sp>
      <p:sp>
        <p:nvSpPr>
          <p:cNvPr id="13" name="Rectangle 12">
            <a:extLst>
              <a:ext uri="{FF2B5EF4-FFF2-40B4-BE49-F238E27FC236}">
                <a16:creationId xmlns:a16="http://schemas.microsoft.com/office/drawing/2014/main" id="{53DB98BE-D5E4-4234-8EAF-3A6493AD53AD}"/>
              </a:ext>
            </a:extLst>
          </p:cNvPr>
          <p:cNvSpPr/>
          <p:nvPr/>
        </p:nvSpPr>
        <p:spPr>
          <a:xfrm>
            <a:off x="6742214" y="5710688"/>
            <a:ext cx="595035" cy="523220"/>
          </a:xfrm>
          <a:prstGeom prst="rect">
            <a:avLst/>
          </a:prstGeom>
        </p:spPr>
        <p:txBody>
          <a:bodyPr wrap="none">
            <a:spAutoFit/>
          </a:bodyPr>
          <a:lstStyle/>
          <a:p>
            <a:pPr lvl="0" algn="ctr"/>
            <a:r>
              <a:rPr lang="en-US" sz="2800" dirty="0">
                <a:solidFill>
                  <a:srgbClr val="FFFFFF"/>
                </a:solidFill>
              </a:rPr>
              <a:t>03</a:t>
            </a:r>
          </a:p>
        </p:txBody>
      </p:sp>
      <p:sp>
        <p:nvSpPr>
          <p:cNvPr id="14" name="Rectangle 13">
            <a:extLst>
              <a:ext uri="{FF2B5EF4-FFF2-40B4-BE49-F238E27FC236}">
                <a16:creationId xmlns:a16="http://schemas.microsoft.com/office/drawing/2014/main" id="{803A43C7-AC4A-444F-B67D-A38F7087FD5B}"/>
              </a:ext>
            </a:extLst>
          </p:cNvPr>
          <p:cNvSpPr/>
          <p:nvPr/>
        </p:nvSpPr>
        <p:spPr>
          <a:xfrm>
            <a:off x="6742214" y="7785219"/>
            <a:ext cx="595035" cy="523220"/>
          </a:xfrm>
          <a:prstGeom prst="rect">
            <a:avLst/>
          </a:prstGeom>
        </p:spPr>
        <p:txBody>
          <a:bodyPr wrap="none">
            <a:spAutoFit/>
          </a:bodyPr>
          <a:lstStyle/>
          <a:p>
            <a:pPr lvl="0" algn="ctr"/>
            <a:r>
              <a:rPr lang="en-US" sz="2800" dirty="0">
                <a:solidFill>
                  <a:srgbClr val="FFFFFF"/>
                </a:solidFill>
              </a:rPr>
              <a:t>04</a:t>
            </a:r>
          </a:p>
        </p:txBody>
      </p:sp>
      <p:grpSp>
        <p:nvGrpSpPr>
          <p:cNvPr id="15" name="Group 14"/>
          <p:cNvGrpSpPr/>
          <p:nvPr/>
        </p:nvGrpSpPr>
        <p:grpSpPr>
          <a:xfrm>
            <a:off x="4567101" y="5882344"/>
            <a:ext cx="1598515" cy="1314877"/>
            <a:chOff x="7403753" y="707463"/>
            <a:chExt cx="1899243" cy="178039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249" y="707463"/>
              <a:ext cx="1380665" cy="1380665"/>
            </a:xfrm>
            <a:prstGeom prst="rect">
              <a:avLst/>
            </a:prstGeom>
          </p:spPr>
        </p:pic>
        <p:sp>
          <p:nvSpPr>
            <p:cNvPr id="17" name="TextBox 16"/>
            <p:cNvSpPr txBox="1"/>
            <p:nvPr/>
          </p:nvSpPr>
          <p:spPr>
            <a:xfrm>
              <a:off x="7403753" y="2071112"/>
              <a:ext cx="1899243" cy="416741"/>
            </a:xfrm>
            <a:prstGeom prst="rect">
              <a:avLst/>
            </a:prstGeom>
            <a:noFill/>
          </p:spPr>
          <p:txBody>
            <a:bodyPr wrap="none" rtlCol="0">
              <a:spAutoFit/>
            </a:bodyPr>
            <a:lstStyle/>
            <a:p>
              <a:pPr fontAlgn="auto">
                <a:spcBef>
                  <a:spcPts val="0"/>
                </a:spcBef>
                <a:spcAft>
                  <a:spcPts val="0"/>
                </a:spcAft>
              </a:pPr>
              <a:r>
                <a:rPr lang="en-US" sz="1400" b="1" dirty="0" err="1">
                  <a:solidFill>
                    <a:srgbClr val="0070C0"/>
                  </a:solidFill>
                  <a:latin typeface="Tahoma" panose="020B0604030504040204" pitchFamily="34" charset="0"/>
                </a:rPr>
                <a:t>Cán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bộ</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một</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cửa</a:t>
              </a:r>
              <a:endParaRPr lang="en-US" sz="1400" b="1" dirty="0">
                <a:solidFill>
                  <a:srgbClr val="0070C0"/>
                </a:solidFill>
                <a:latin typeface="Tahoma" panose="020B0604030504040204" pitchFamily="34" charset="0"/>
              </a:endParaRPr>
            </a:p>
          </p:txBody>
        </p:sp>
      </p:grpSp>
      <p:grpSp>
        <p:nvGrpSpPr>
          <p:cNvPr id="18" name="Group 17"/>
          <p:cNvGrpSpPr/>
          <p:nvPr/>
        </p:nvGrpSpPr>
        <p:grpSpPr>
          <a:xfrm>
            <a:off x="9345388" y="6993357"/>
            <a:ext cx="1061509" cy="1354034"/>
            <a:chOff x="5828370" y="2819864"/>
            <a:chExt cx="1094894" cy="1396620"/>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942" y="2819864"/>
              <a:ext cx="893779" cy="893779"/>
            </a:xfrm>
            <a:prstGeom prst="rect">
              <a:avLst/>
            </a:prstGeom>
          </p:spPr>
        </p:pic>
        <p:sp>
          <p:nvSpPr>
            <p:cNvPr id="20" name="TextBox 19"/>
            <p:cNvSpPr txBox="1"/>
            <p:nvPr/>
          </p:nvSpPr>
          <p:spPr>
            <a:xfrm>
              <a:off x="5828370" y="3676808"/>
              <a:ext cx="1094894" cy="539676"/>
            </a:xfrm>
            <a:prstGeom prst="rect">
              <a:avLst/>
            </a:prstGeom>
            <a:noFill/>
          </p:spPr>
          <p:txBody>
            <a:bodyPr wrap="none" rtlCol="0">
              <a:spAutoFit/>
            </a:bodyPr>
            <a:lstStyle/>
            <a:p>
              <a:pPr algn="ctr" fontAlgn="auto">
                <a:spcBef>
                  <a:spcPts val="0"/>
                </a:spcBef>
                <a:spcAft>
                  <a:spcPts val="0"/>
                </a:spcAft>
              </a:pPr>
              <a:r>
                <a:rPr lang="en-US" sz="1400" b="1">
                  <a:solidFill>
                    <a:srgbClr val="0070C0"/>
                  </a:solidFill>
                  <a:latin typeface="Tahoma" panose="020B0604030504040204" pitchFamily="34" charset="0"/>
                </a:rPr>
                <a:t>Lãnh đạo </a:t>
              </a:r>
            </a:p>
            <a:p>
              <a:pPr algn="ctr" fontAlgn="auto">
                <a:spcBef>
                  <a:spcPts val="0"/>
                </a:spcBef>
                <a:spcAft>
                  <a:spcPts val="0"/>
                </a:spcAft>
              </a:pPr>
              <a:r>
                <a:rPr lang="en-US" sz="1400" b="1">
                  <a:solidFill>
                    <a:srgbClr val="0070C0"/>
                  </a:solidFill>
                  <a:latin typeface="Tahoma" panose="020B0604030504040204" pitchFamily="34" charset="0"/>
                </a:rPr>
                <a:t>cơ quan</a:t>
              </a:r>
            </a:p>
          </p:txBody>
        </p:sp>
      </p:grpSp>
      <p:grpSp>
        <p:nvGrpSpPr>
          <p:cNvPr id="21" name="Group 20"/>
          <p:cNvGrpSpPr/>
          <p:nvPr/>
        </p:nvGrpSpPr>
        <p:grpSpPr>
          <a:xfrm>
            <a:off x="9485995" y="2546511"/>
            <a:ext cx="2176145" cy="1522875"/>
            <a:chOff x="2165183" y="4491706"/>
            <a:chExt cx="2378081" cy="1664192"/>
          </a:xfrm>
        </p:grpSpPr>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4163" y="4491706"/>
              <a:ext cx="960448" cy="1050747"/>
            </a:xfrm>
            <a:prstGeom prst="rect">
              <a:avLst/>
            </a:prstGeom>
          </p:spPr>
        </p:pic>
        <p:sp>
          <p:nvSpPr>
            <p:cNvPr id="23" name="TextBox 22"/>
            <p:cNvSpPr txBox="1"/>
            <p:nvPr/>
          </p:nvSpPr>
          <p:spPr>
            <a:xfrm>
              <a:off x="2165183" y="5588267"/>
              <a:ext cx="2378081" cy="567631"/>
            </a:xfrm>
            <a:prstGeom prst="rect">
              <a:avLst/>
            </a:prstGeom>
            <a:noFill/>
          </p:spPr>
          <p:txBody>
            <a:bodyPr wrap="square" rtlCol="0">
              <a:spAutoFit/>
            </a:bodyPr>
            <a:lstStyle/>
            <a:p>
              <a:pPr algn="l" fontAlgn="auto">
                <a:spcBef>
                  <a:spcPts val="0"/>
                </a:spcBef>
                <a:spcAft>
                  <a:spcPts val="0"/>
                </a:spcAft>
              </a:pPr>
              <a:r>
                <a:rPr lang="en-US" sz="1400" b="1" dirty="0">
                  <a:solidFill>
                    <a:srgbClr val="0070C0"/>
                  </a:solidFill>
                  <a:latin typeface="Tahoma" panose="020B0604030504040204" pitchFamily="34" charset="0"/>
                </a:rPr>
                <a:t>LĐ ĐV/ </a:t>
              </a:r>
              <a:r>
                <a:rPr lang="en-US" sz="1400" b="1" dirty="0" err="1">
                  <a:solidFill>
                    <a:srgbClr val="0070C0"/>
                  </a:solidFill>
                  <a:latin typeface="Tahoma" panose="020B0604030504040204" pitchFamily="34" charset="0"/>
                </a:rPr>
                <a:t>phòng ban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chuyên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môn</a:t>
              </a:r>
              <a:endParaRPr lang="en-US" sz="1400" b="1" dirty="0">
                <a:solidFill>
                  <a:srgbClr val="0070C0"/>
                </a:solidFill>
                <a:latin typeface="Tahoma" panose="020B0604030504040204" pitchFamily="34" charset="0"/>
              </a:endParaRPr>
            </a:p>
          </p:txBody>
        </p:sp>
      </p:grpSp>
      <p:grpSp>
        <p:nvGrpSpPr>
          <p:cNvPr id="24" name="Group 23"/>
          <p:cNvGrpSpPr/>
          <p:nvPr/>
        </p:nvGrpSpPr>
        <p:grpSpPr>
          <a:xfrm>
            <a:off x="9871549" y="4841005"/>
            <a:ext cx="1374094" cy="1033454"/>
            <a:chOff x="953552" y="4676593"/>
            <a:chExt cx="1417310" cy="1065957"/>
          </a:xfrm>
        </p:grpSpPr>
        <p:sp>
          <p:nvSpPr>
            <p:cNvPr id="25" name="TextBox 24"/>
            <p:cNvSpPr txBox="1"/>
            <p:nvPr/>
          </p:nvSpPr>
          <p:spPr>
            <a:xfrm>
              <a:off x="953552" y="5425093"/>
              <a:ext cx="1417310" cy="317457"/>
            </a:xfrm>
            <a:prstGeom prst="rect">
              <a:avLst/>
            </a:prstGeom>
            <a:noFill/>
          </p:spPr>
          <p:txBody>
            <a:bodyPr wrap="none" rtlCol="0">
              <a:spAutoFit/>
            </a:bodyPr>
            <a:lstStyle/>
            <a:p>
              <a:pPr fontAlgn="auto">
                <a:spcBef>
                  <a:spcPts val="0"/>
                </a:spcBef>
                <a:spcAft>
                  <a:spcPts val="0"/>
                </a:spcAft>
                <a:defRPr/>
              </a:pPr>
              <a:r>
                <a:rPr lang="en-US" sz="1400" b="1" kern="0" dirty="0" err="1">
                  <a:solidFill>
                    <a:srgbClr val="0070C0"/>
                  </a:solidFill>
                  <a:latin typeface="Tahoma" panose="020B0604030504040204" pitchFamily="34" charset="0"/>
                </a:rPr>
                <a:t>Cán</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bộ</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thụ</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lý</a:t>
              </a:r>
              <a:endParaRPr lang="en-US" sz="1400" b="1" kern="0" dirty="0">
                <a:solidFill>
                  <a:srgbClr val="0070C0"/>
                </a:solidFill>
                <a:latin typeface="Tahoma" panose="020B0604030504040204" pitchFamily="34"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672" y="4676593"/>
              <a:ext cx="688120" cy="818862"/>
            </a:xfrm>
            <a:prstGeom prst="rect">
              <a:avLst/>
            </a:prstGeom>
          </p:spPr>
        </p:pic>
      </p:grpSp>
      <p:grpSp>
        <p:nvGrpSpPr>
          <p:cNvPr id="27" name="Group 26"/>
          <p:cNvGrpSpPr/>
          <p:nvPr/>
        </p:nvGrpSpPr>
        <p:grpSpPr>
          <a:xfrm>
            <a:off x="2446306" y="2318491"/>
            <a:ext cx="2390398" cy="1085080"/>
            <a:chOff x="3019048" y="4933412"/>
            <a:chExt cx="2465579" cy="1119207"/>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3880" y="4933412"/>
              <a:ext cx="728164" cy="728164"/>
            </a:xfrm>
            <a:prstGeom prst="rect">
              <a:avLst/>
            </a:prstGeom>
          </p:spPr>
        </p:pic>
        <p:sp>
          <p:nvSpPr>
            <p:cNvPr id="29" name="TextBox 28"/>
            <p:cNvSpPr txBox="1"/>
            <p:nvPr/>
          </p:nvSpPr>
          <p:spPr>
            <a:xfrm>
              <a:off x="3019048" y="5735162"/>
              <a:ext cx="2465579" cy="317457"/>
            </a:xfrm>
            <a:prstGeom prst="rect">
              <a:avLst/>
            </a:prstGeom>
            <a:noFill/>
          </p:spPr>
          <p:txBody>
            <a:bodyPr wrap="none" rtlCol="0">
              <a:spAutoFit/>
            </a:bodyPr>
            <a:lstStyle/>
            <a:p>
              <a:pPr algn="l" fontAlgn="auto">
                <a:spcBef>
                  <a:spcPts val="0"/>
                </a:spcBef>
                <a:spcAft>
                  <a:spcPts val="0"/>
                </a:spcAft>
              </a:pPr>
              <a:r>
                <a:rPr lang="en-US" sz="1400" b="1" dirty="0">
                  <a:solidFill>
                    <a:srgbClr val="0070C0"/>
                  </a:solidFill>
                  <a:latin typeface="Tahoma" panose="020B0604030504040204" pitchFamily="34" charset="0"/>
                </a:rPr>
                <a:t>Công </a:t>
              </a:r>
              <a:r>
                <a:rPr lang="en-US" sz="1400" b="1" dirty="0" err="1">
                  <a:solidFill>
                    <a:srgbClr val="0070C0"/>
                  </a:solidFill>
                  <a:latin typeface="Tahoma" panose="020B0604030504040204" pitchFamily="34" charset="0"/>
                </a:rPr>
                <a:t>dân/Doanh nghiệp</a:t>
              </a:r>
            </a:p>
          </p:txBody>
        </p:sp>
      </p:grpSp>
      <p:grpSp>
        <p:nvGrpSpPr>
          <p:cNvPr id="30" name="Group 29"/>
          <p:cNvGrpSpPr/>
          <p:nvPr/>
        </p:nvGrpSpPr>
        <p:grpSpPr>
          <a:xfrm>
            <a:off x="1544310" y="6031181"/>
            <a:ext cx="2390398" cy="1091530"/>
            <a:chOff x="4660180" y="4900386"/>
            <a:chExt cx="2465576" cy="1125860"/>
          </a:xfrm>
        </p:grpSpPr>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281" y="4900386"/>
              <a:ext cx="735592" cy="735592"/>
            </a:xfrm>
            <a:prstGeom prst="rect">
              <a:avLst/>
            </a:prstGeom>
          </p:spPr>
        </p:pic>
        <p:sp>
          <p:nvSpPr>
            <p:cNvPr id="32" name="TextBox 31"/>
            <p:cNvSpPr txBox="1"/>
            <p:nvPr/>
          </p:nvSpPr>
          <p:spPr>
            <a:xfrm>
              <a:off x="4660180" y="5708789"/>
              <a:ext cx="2465576" cy="317457"/>
            </a:xfrm>
            <a:prstGeom prst="rect">
              <a:avLst/>
            </a:prstGeom>
            <a:noFill/>
          </p:spPr>
          <p:txBody>
            <a:bodyPr wrap="none" rtlCol="0">
              <a:spAutoFit/>
            </a:bodyPr>
            <a:lstStyle/>
            <a:p>
              <a:pPr algn="l" fontAlgn="auto">
                <a:spcBef>
                  <a:spcPts val="0"/>
                </a:spcBef>
                <a:spcAft>
                  <a:spcPts val="0"/>
                </a:spcAft>
              </a:pPr>
              <a:r>
                <a:rPr lang="en-US" sz="1400" b="1" dirty="0">
                  <a:solidFill>
                    <a:srgbClr val="0070C0"/>
                  </a:solidFill>
                  <a:latin typeface="Tahoma" panose="020B0604030504040204" pitchFamily="34" charset="0"/>
                  <a:sym typeface="+mn-ea"/>
                </a:rPr>
                <a:t>Công </a:t>
              </a:r>
              <a:r>
                <a:rPr lang="en-US" sz="1400" b="1" dirty="0" err="1">
                  <a:solidFill>
                    <a:srgbClr val="0070C0"/>
                  </a:solidFill>
                  <a:latin typeface="Tahoma" panose="020B0604030504040204" pitchFamily="34" charset="0"/>
                  <a:sym typeface="+mn-ea"/>
                </a:rPr>
                <a:t>dân/Doanh nghiệp</a:t>
              </a:r>
              <a:endParaRPr lang="en-US" sz="1400" b="1" dirty="0">
                <a:solidFill>
                  <a:srgbClr val="0070C0"/>
                </a:solidFill>
                <a:latin typeface="Tahoma" panose="020B0604030504040204" pitchFamily="34" charset="0"/>
              </a:endParaRPr>
            </a:p>
          </p:txBody>
        </p:sp>
      </p:grpSp>
      <p:cxnSp>
        <p:nvCxnSpPr>
          <p:cNvPr id="33" name="Straight Arrow Connector 32"/>
          <p:cNvCxnSpPr/>
          <p:nvPr/>
        </p:nvCxnSpPr>
        <p:spPr>
          <a:xfrm>
            <a:off x="4233860" y="2847099"/>
            <a:ext cx="1084165" cy="0"/>
          </a:xfrm>
          <a:prstGeom prst="straightConnector1">
            <a:avLst/>
          </a:prstGeom>
          <a:noFill/>
          <a:ln w="25400" cap="flat" cmpd="sng" algn="ctr">
            <a:solidFill>
              <a:srgbClr val="C97506"/>
            </a:solidFill>
            <a:prstDash val="solid"/>
            <a:tailEnd type="triangle"/>
          </a:ln>
          <a:effectLst/>
        </p:spPr>
      </p:cxnSp>
      <p:cxnSp>
        <p:nvCxnSpPr>
          <p:cNvPr id="34" name="Straight Arrow Connector 33"/>
          <p:cNvCxnSpPr/>
          <p:nvPr/>
        </p:nvCxnSpPr>
        <p:spPr>
          <a:xfrm>
            <a:off x="3439663" y="6479572"/>
            <a:ext cx="1078230" cy="3810"/>
          </a:xfrm>
          <a:prstGeom prst="straightConnector1">
            <a:avLst/>
          </a:prstGeom>
          <a:noFill/>
          <a:ln w="25400" cap="flat" cmpd="sng" algn="ctr">
            <a:solidFill>
              <a:srgbClr val="C97506"/>
            </a:solidFill>
            <a:prstDash val="solid"/>
            <a:tailEnd type="triangle"/>
          </a:ln>
          <a:effectLst/>
        </p:spPr>
      </p:cxnSp>
      <p:grpSp>
        <p:nvGrpSpPr>
          <p:cNvPr id="35" name="Group 34"/>
          <p:cNvGrpSpPr/>
          <p:nvPr/>
        </p:nvGrpSpPr>
        <p:grpSpPr>
          <a:xfrm>
            <a:off x="6303737" y="4289116"/>
            <a:ext cx="1934503" cy="2440684"/>
            <a:chOff x="3376957" y="2252753"/>
            <a:chExt cx="2720075" cy="2770025"/>
          </a:xfrm>
        </p:grpSpPr>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8966" y="2252753"/>
              <a:ext cx="2393212" cy="2063378"/>
            </a:xfrm>
            <a:prstGeom prst="rect">
              <a:avLst/>
            </a:prstGeom>
          </p:spPr>
        </p:pic>
        <p:sp>
          <p:nvSpPr>
            <p:cNvPr id="37" name="TextBox 36"/>
            <p:cNvSpPr txBox="1"/>
            <p:nvPr/>
          </p:nvSpPr>
          <p:spPr>
            <a:xfrm>
              <a:off x="3376957" y="4428956"/>
              <a:ext cx="2720075" cy="59382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fontAlgn="auto">
                <a:spcBef>
                  <a:spcPts val="0"/>
                </a:spcBef>
                <a:spcAft>
                  <a:spcPts val="0"/>
                </a:spcAft>
              </a:pPr>
              <a:r>
                <a:rPr lang="en-US" sz="1400" b="1" dirty="0" err="1">
                  <a:solidFill>
                    <a:srgbClr val="022790"/>
                  </a:solidFill>
                  <a:latin typeface="Tahoma" panose="020B0604030504040204" pitchFamily="34" charset="0"/>
                </a:rPr>
                <a:t>Hệ</a:t>
              </a:r>
              <a:r>
                <a:rPr lang="en-US" sz="1400" b="1" dirty="0">
                  <a:solidFill>
                    <a:srgbClr val="022790"/>
                  </a:solidFill>
                  <a:latin typeface="Tahoma" panose="020B0604030504040204" pitchFamily="34" charset="0"/>
                </a:rPr>
                <a:t> </a:t>
              </a:r>
              <a:r>
                <a:rPr lang="en-US" sz="1400" b="1" dirty="0" err="1">
                  <a:solidFill>
                    <a:srgbClr val="022790"/>
                  </a:solidFill>
                  <a:latin typeface="Tahoma" panose="020B0604030504040204" pitchFamily="34" charset="0"/>
                </a:rPr>
                <a:t>thống</a:t>
              </a:r>
              <a:r>
                <a:rPr lang="en-US" sz="1400" b="1" dirty="0">
                  <a:solidFill>
                    <a:srgbClr val="022790"/>
                  </a:solidFill>
                  <a:latin typeface="Tahoma" panose="020B0604030504040204" pitchFamily="34" charset="0"/>
                </a:rPr>
                <a:t> </a:t>
              </a:r>
              <a:r>
                <a:rPr lang="en-US" sz="1400" b="1" dirty="0" err="1">
                  <a:solidFill>
                    <a:srgbClr val="022790"/>
                  </a:solidFill>
                  <a:latin typeface="Tahoma" panose="020B0604030504040204" pitchFamily="34" charset="0"/>
                </a:rPr>
                <a:t>thông</a:t>
              </a:r>
              <a:r>
                <a:rPr lang="en-US" sz="1400" b="1" dirty="0">
                  <a:solidFill>
                    <a:srgbClr val="022790"/>
                  </a:solidFill>
                  <a:latin typeface="Tahoma" panose="020B0604030504040204" pitchFamily="34" charset="0"/>
                </a:rPr>
                <a:t> tin </a:t>
              </a:r>
              <a:r>
                <a:rPr lang="en-US" sz="1400" b="1" dirty="0" err="1">
                  <a:solidFill>
                    <a:srgbClr val="022790"/>
                  </a:solidFill>
                  <a:latin typeface="Tahoma" panose="020B0604030504040204" pitchFamily="34" charset="0"/>
                </a:rPr>
                <a:t>giải</a:t>
              </a:r>
              <a:r>
                <a:rPr lang="en-US" sz="1400" b="1" dirty="0">
                  <a:solidFill>
                    <a:srgbClr val="022790"/>
                  </a:solidFill>
                  <a:latin typeface="Tahoma" panose="020B0604030504040204" pitchFamily="34" charset="0"/>
                </a:rPr>
                <a:t> </a:t>
              </a:r>
              <a:r>
                <a:rPr lang="en-US" sz="1400" b="1" dirty="0" err="1">
                  <a:solidFill>
                    <a:srgbClr val="022790"/>
                  </a:solidFill>
                  <a:latin typeface="Tahoma" panose="020B0604030504040204" pitchFamily="34" charset="0"/>
                </a:rPr>
                <a:t>quyết</a:t>
              </a:r>
              <a:r>
                <a:rPr lang="en-US" sz="1400" b="1" dirty="0">
                  <a:solidFill>
                    <a:srgbClr val="022790"/>
                  </a:solidFill>
                  <a:latin typeface="Tahoma" panose="020B0604030504040204" pitchFamily="34" charset="0"/>
                </a:rPr>
                <a:t> TTHC </a:t>
              </a:r>
            </a:p>
          </p:txBody>
        </p:sp>
      </p:grpSp>
      <p:cxnSp>
        <p:nvCxnSpPr>
          <p:cNvPr id="38" name="Elbow Connector 37"/>
          <p:cNvCxnSpPr/>
          <p:nvPr/>
        </p:nvCxnSpPr>
        <p:spPr>
          <a:xfrm>
            <a:off x="6888473" y="2835371"/>
            <a:ext cx="328295" cy="1289050"/>
          </a:xfrm>
          <a:prstGeom prst="bentConnector2">
            <a:avLst/>
          </a:prstGeom>
          <a:noFill/>
          <a:ln w="25400" cap="flat" cmpd="sng" algn="ctr">
            <a:solidFill>
              <a:srgbClr val="C97506"/>
            </a:solidFill>
            <a:prstDash val="solid"/>
            <a:tailEnd type="triangle"/>
          </a:ln>
          <a:effectLst/>
        </p:spPr>
      </p:cxnSp>
      <p:cxnSp>
        <p:nvCxnSpPr>
          <p:cNvPr id="39" name="Elbow Connector 38"/>
          <p:cNvCxnSpPr>
            <a:stCxn id="36" idx="3"/>
            <a:endCxn id="22" idx="1"/>
          </p:cNvCxnSpPr>
          <p:nvPr/>
        </p:nvCxnSpPr>
        <p:spPr>
          <a:xfrm flipV="1">
            <a:off x="8092549" y="3027272"/>
            <a:ext cx="1969016" cy="2170871"/>
          </a:xfrm>
          <a:prstGeom prst="bentConnector3">
            <a:avLst>
              <a:gd name="adj1" fmla="val 50000"/>
            </a:avLst>
          </a:prstGeom>
          <a:noFill/>
          <a:ln w="25400" cap="flat" cmpd="sng" algn="ctr">
            <a:solidFill>
              <a:srgbClr val="C97506"/>
            </a:solidFill>
            <a:prstDash val="solid"/>
            <a:headEnd type="triangle"/>
            <a:tailEnd type="triangle"/>
          </a:ln>
          <a:effectLst/>
        </p:spPr>
      </p:cxnSp>
      <p:cxnSp>
        <p:nvCxnSpPr>
          <p:cNvPr id="40" name="Elbow Connector 39"/>
          <p:cNvCxnSpPr>
            <a:stCxn id="16" idx="3"/>
            <a:endCxn id="36" idx="1"/>
          </p:cNvCxnSpPr>
          <p:nvPr/>
        </p:nvCxnSpPr>
        <p:spPr>
          <a:xfrm flipV="1">
            <a:off x="5995532" y="5198143"/>
            <a:ext cx="394977" cy="1194035"/>
          </a:xfrm>
          <a:prstGeom prst="bentConnector3">
            <a:avLst>
              <a:gd name="adj1" fmla="val 50000"/>
            </a:avLst>
          </a:prstGeom>
          <a:noFill/>
          <a:ln w="25400" cap="flat" cmpd="sng" algn="ctr">
            <a:solidFill>
              <a:srgbClr val="C97506"/>
            </a:solidFill>
            <a:prstDash val="solid"/>
            <a:tailEnd type="triangle"/>
          </a:ln>
          <a:effectLst/>
        </p:spPr>
      </p:cxnSp>
      <p:cxnSp>
        <p:nvCxnSpPr>
          <p:cNvPr id="41" name="Elbow Connector 40"/>
          <p:cNvCxnSpPr/>
          <p:nvPr/>
        </p:nvCxnSpPr>
        <p:spPr>
          <a:xfrm rot="5400000">
            <a:off x="9646995" y="6107577"/>
            <a:ext cx="1017798" cy="625574"/>
          </a:xfrm>
          <a:prstGeom prst="bentConnector3">
            <a:avLst/>
          </a:prstGeom>
          <a:noFill/>
          <a:ln w="25400" cap="flat" cmpd="sng" algn="ctr">
            <a:solidFill>
              <a:srgbClr val="C97506"/>
            </a:solidFill>
            <a:prstDash val="solid"/>
            <a:tailEnd type="triangle"/>
          </a:ln>
          <a:effectLst/>
        </p:spPr>
      </p:cxnSp>
      <p:cxnSp>
        <p:nvCxnSpPr>
          <p:cNvPr id="42" name="Elbow Connector 41"/>
          <p:cNvCxnSpPr>
            <a:stCxn id="36" idx="3"/>
            <a:endCxn id="19" idx="1"/>
          </p:cNvCxnSpPr>
          <p:nvPr/>
        </p:nvCxnSpPr>
        <p:spPr>
          <a:xfrm>
            <a:off x="8092549" y="5198143"/>
            <a:ext cx="1339680" cy="2228477"/>
          </a:xfrm>
          <a:prstGeom prst="bentConnector3">
            <a:avLst>
              <a:gd name="adj1" fmla="val 50000"/>
            </a:avLst>
          </a:prstGeom>
          <a:noFill/>
          <a:ln w="25400" cap="flat" cmpd="sng" algn="ctr">
            <a:solidFill>
              <a:srgbClr val="C97506"/>
            </a:solidFill>
            <a:prstDash val="solid"/>
            <a:headEnd type="triangle"/>
            <a:tailEnd type="triangle"/>
          </a:ln>
          <a:effectLst/>
        </p:spPr>
      </p:cxnSp>
      <p:cxnSp>
        <p:nvCxnSpPr>
          <p:cNvPr id="43" name="Straight Arrow Connector 42"/>
          <p:cNvCxnSpPr/>
          <p:nvPr/>
        </p:nvCxnSpPr>
        <p:spPr>
          <a:xfrm>
            <a:off x="10413983" y="4069525"/>
            <a:ext cx="0" cy="644063"/>
          </a:xfrm>
          <a:prstGeom prst="straightConnector1">
            <a:avLst/>
          </a:prstGeom>
          <a:noFill/>
          <a:ln w="25400" cap="flat" cmpd="sng" algn="ctr">
            <a:solidFill>
              <a:srgbClr val="C97506"/>
            </a:solidFill>
            <a:prstDash val="solid"/>
            <a:headEnd type="triangle"/>
            <a:tailEnd type="triangle"/>
          </a:ln>
          <a:effectLst/>
        </p:spPr>
      </p:cxnSp>
      <p:sp>
        <p:nvSpPr>
          <p:cNvPr id="44" name="TextBox 53"/>
          <p:cNvSpPr txBox="1"/>
          <p:nvPr/>
        </p:nvSpPr>
        <p:spPr>
          <a:xfrm>
            <a:off x="11733419" y="2667837"/>
            <a:ext cx="2029723" cy="954107"/>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thông tin</a:t>
            </a: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Phân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err="1">
                <a:solidFill>
                  <a:schemeClr val="bg1"/>
                </a:solidFill>
                <a:latin typeface="Tahoma" panose="020B0604030504040204" pitchFamily="34" charset="0"/>
              </a:rPr>
              <a:t>Phê</a:t>
            </a:r>
            <a:r>
              <a:rPr lang="en-US" sz="1400" kern="0">
                <a:solidFill>
                  <a:schemeClr val="bg1"/>
                </a:solidFill>
                <a:latin typeface="Tahoma" panose="020B0604030504040204" pitchFamily="34" charset="0"/>
              </a:rPr>
              <a:t> 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kê</a:t>
            </a:r>
            <a:endParaRPr lang="en-US" sz="1400" kern="0" dirty="0">
              <a:solidFill>
                <a:schemeClr val="bg1"/>
              </a:solidFill>
              <a:latin typeface="Tahoma" panose="020B0604030504040204" pitchFamily="34" charset="0"/>
            </a:endParaRPr>
          </a:p>
        </p:txBody>
      </p:sp>
      <p:sp>
        <p:nvSpPr>
          <p:cNvPr id="45" name="TextBox 56"/>
          <p:cNvSpPr txBox="1"/>
          <p:nvPr/>
        </p:nvSpPr>
        <p:spPr>
          <a:xfrm>
            <a:off x="11764624" y="4536384"/>
            <a:ext cx="2516505" cy="222631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Y/c </a:t>
            </a:r>
            <a:r>
              <a:rPr lang="en-US" sz="1400" kern="0" dirty="0" err="1">
                <a:solidFill>
                  <a:schemeClr val="bg1"/>
                </a:solidFill>
                <a:latin typeface="Tahoma" panose="020B0604030504040204" pitchFamily="34" charset="0"/>
              </a:rPr>
              <a:t>bổ</a:t>
            </a:r>
            <a:r>
              <a:rPr lang="en-US" sz="1400" kern="0" dirty="0">
                <a:solidFill>
                  <a:schemeClr val="bg1"/>
                </a:solidFill>
                <a:latin typeface="Tahoma" panose="020B0604030504040204" pitchFamily="34" charset="0"/>
              </a:rPr>
              <a:t> sung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Trao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đổi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với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dân</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luân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LĐ </a:t>
            </a: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In </a:t>
            </a:r>
            <a:r>
              <a:rPr lang="en-US" sz="1400" kern="0" dirty="0" err="1">
                <a:solidFill>
                  <a:schemeClr val="bg1"/>
                </a:solidFill>
                <a:latin typeface="Tahoma" panose="020B0604030504040204" pitchFamily="34" charset="0"/>
              </a:rPr>
              <a:t>phôi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Gửi liên thông/xử lý liên thông</a:t>
            </a:r>
          </a:p>
        </p:txBody>
      </p:sp>
      <p:sp>
        <p:nvSpPr>
          <p:cNvPr id="46" name="TextBox 45"/>
          <p:cNvSpPr txBox="1"/>
          <p:nvPr/>
        </p:nvSpPr>
        <p:spPr>
          <a:xfrm>
            <a:off x="10832777" y="7137402"/>
            <a:ext cx="2366010" cy="137287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Không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Giao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việc</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Theo </a:t>
            </a:r>
            <a:r>
              <a:rPr lang="en-US" sz="1400" kern="0" dirty="0" err="1">
                <a:solidFill>
                  <a:schemeClr val="bg1"/>
                </a:solidFill>
                <a:latin typeface="Tahoma" panose="020B0604030504040204" pitchFamily="34" charset="0"/>
              </a:rPr>
              <a:t>dõi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trình</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kê</a:t>
            </a:r>
            <a:endParaRPr lang="en-US" sz="1400" kern="0" dirty="0">
              <a:solidFill>
                <a:schemeClr val="bg1"/>
              </a:solidFill>
              <a:latin typeface="Tahoma" panose="020B0604030504040204" pitchFamily="34" charset="0"/>
            </a:endParaRPr>
          </a:p>
        </p:txBody>
      </p:sp>
      <p:sp>
        <p:nvSpPr>
          <p:cNvPr id="47" name="TextBox 58"/>
          <p:cNvSpPr txBox="1"/>
          <p:nvPr/>
        </p:nvSpPr>
        <p:spPr>
          <a:xfrm>
            <a:off x="1201351" y="7200204"/>
            <a:ext cx="2587665" cy="73279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Nộp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bổ</a:t>
            </a:r>
            <a:r>
              <a:rPr lang="en-US" sz="1400" kern="0" dirty="0">
                <a:solidFill>
                  <a:schemeClr val="bg1"/>
                </a:solidFill>
                <a:latin typeface="Tahoma" panose="020B0604030504040204" pitchFamily="34" charset="0"/>
              </a:rPr>
              <a:t> sung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err="1">
                <a:solidFill>
                  <a:schemeClr val="bg1"/>
                </a:solidFill>
                <a:latin typeface="Tahoma" panose="020B0604030504040204" pitchFamily="34" charset="0"/>
              </a:rPr>
              <a:t>phiếu</a:t>
            </a:r>
            <a:r>
              <a:rPr lang="en-US" sz="1400" kern="0">
                <a:solidFill>
                  <a:schemeClr val="bg1"/>
                </a:solidFill>
                <a:latin typeface="Tahoma" panose="020B0604030504040204" pitchFamily="34" charset="0"/>
              </a:rPr>
              <a:t> biên nhận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Tra</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cứu</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theo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mã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phiếu</a:t>
            </a:r>
            <a:endParaRPr lang="en-US" sz="1400" kern="0" dirty="0">
              <a:solidFill>
                <a:schemeClr val="bg1"/>
              </a:solidFill>
              <a:latin typeface="Tahoma" panose="020B0604030504040204" pitchFamily="34" charset="0"/>
            </a:endParaRPr>
          </a:p>
        </p:txBody>
      </p:sp>
      <p:sp>
        <p:nvSpPr>
          <p:cNvPr id="48" name="TextBox 59"/>
          <p:cNvSpPr txBox="1"/>
          <p:nvPr/>
        </p:nvSpPr>
        <p:spPr>
          <a:xfrm>
            <a:off x="4675482" y="7484483"/>
            <a:ext cx="3400290" cy="1169551"/>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trực</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trực</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tuyến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Cập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lên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hệ</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In </a:t>
            </a:r>
            <a:r>
              <a:rPr lang="en-US" sz="1400" kern="0" dirty="0" err="1">
                <a:solidFill>
                  <a:schemeClr val="bg1"/>
                </a:solidFill>
                <a:latin typeface="Tahoma" panose="020B0604030504040204" pitchFamily="34" charset="0"/>
              </a:rPr>
              <a:t>phiếu</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biên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Thông </a:t>
            </a: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và</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p:txBody>
      </p:sp>
      <p:pic>
        <p:nvPicPr>
          <p:cNvPr id="49" name="Picture 2" descr="C:\Users\Administrator\Desktop\rac\dichvucong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4101" y="2354492"/>
            <a:ext cx="1589633" cy="11844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52"/>
          <p:cNvSpPr txBox="1"/>
          <p:nvPr/>
        </p:nvSpPr>
        <p:spPr>
          <a:xfrm>
            <a:off x="1386702" y="3464225"/>
            <a:ext cx="3882794" cy="1600438"/>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marL="285750" indent="-285750" fontAlgn="auto">
              <a:spcBef>
                <a:spcPts val="0"/>
              </a:spcBef>
              <a:spcAft>
                <a:spcPts val="0"/>
              </a:spcAft>
              <a:buFont typeface="Wingdings" panose="05000000000000000000" pitchFamily="2" charset="2"/>
              <a:buChar char="§"/>
              <a:defRPr sz="1400" kern="0">
                <a:solidFill>
                  <a:schemeClr val="bg1"/>
                </a:solidFill>
                <a:latin typeface="Tahoma" panose="020B0604030504040204" pitchFamily="34" charset="0"/>
              </a:defRPr>
            </a:lvl1pPr>
          </a:lstStyle>
          <a:p>
            <a:r>
              <a:rPr lang="en-US" dirty="0" err="1"/>
              <a:t>Tra</a:t>
            </a:r>
            <a:r>
              <a:rPr lang="en-US" dirty="0"/>
              <a:t> </a:t>
            </a:r>
            <a:r>
              <a:rPr lang="en-US" dirty="0" err="1"/>
              <a:t>cứu</a:t>
            </a:r>
            <a:r>
              <a:rPr lang="en-US" dirty="0"/>
              <a:t> </a:t>
            </a:r>
            <a:r>
              <a:rPr lang="en-US" dirty="0" err="1"/>
              <a:t>hồ</a:t>
            </a:r>
            <a:r>
              <a:rPr lang="en-US" dirty="0"/>
              <a:t> </a:t>
            </a:r>
            <a:r>
              <a:rPr lang="en-US" dirty="0" err="1"/>
              <a:t>sơ</a:t>
            </a:r>
            <a:r>
              <a:rPr lang="en-US" dirty="0"/>
              <a:t>, </a:t>
            </a:r>
            <a:r>
              <a:rPr lang="en-US" dirty="0" err="1"/>
              <a:t>biểu</a:t>
            </a:r>
            <a:r>
              <a:rPr lang="en-US" dirty="0"/>
              <a:t> </a:t>
            </a:r>
            <a:r>
              <a:rPr lang="en-US" dirty="0" err="1"/>
              <a:t>mẫu</a:t>
            </a:r>
            <a:r>
              <a:rPr lang="en-US" dirty="0"/>
              <a:t>, </a:t>
            </a:r>
            <a:r>
              <a:rPr lang="en-US" dirty="0" err="1"/>
              <a:t>hướng</a:t>
            </a:r>
            <a:r>
              <a:rPr lang="en-US" dirty="0"/>
              <a:t> </a:t>
            </a:r>
            <a:r>
              <a:rPr lang="en-US" dirty="0" err="1"/>
              <a:t>dẫn</a:t>
            </a:r>
            <a:r>
              <a:rPr lang="en-US" dirty="0"/>
              <a:t> TTHC</a:t>
            </a:r>
          </a:p>
          <a:p>
            <a:r>
              <a:rPr lang="en-US" dirty="0" err="1"/>
              <a:t>Đăng</a:t>
            </a:r>
            <a:r>
              <a:rPr lang="en-US" dirty="0"/>
              <a:t> </a:t>
            </a:r>
            <a:r>
              <a:rPr lang="en-US" dirty="0" err="1"/>
              <a:t>ký</a:t>
            </a:r>
            <a:r>
              <a:rPr lang="en-US" dirty="0"/>
              <a:t> </a:t>
            </a:r>
            <a:r>
              <a:rPr lang="en-US" dirty="0" err="1"/>
              <a:t>tài</a:t>
            </a:r>
            <a:r>
              <a:rPr lang="en-US" dirty="0"/>
              <a:t> </a:t>
            </a:r>
            <a:r>
              <a:rPr lang="en-US" dirty="0" err="1"/>
              <a:t>khoản</a:t>
            </a:r>
            <a:r>
              <a:rPr lang="en-US" dirty="0"/>
              <a:t> </a:t>
            </a:r>
            <a:r>
              <a:rPr lang="en-US" dirty="0" err="1"/>
              <a:t>công</a:t>
            </a:r>
            <a:r>
              <a:rPr lang="en-US" dirty="0"/>
              <a:t> </a:t>
            </a:r>
            <a:r>
              <a:rPr lang="en-US" dirty="0" err="1"/>
              <a:t>dân</a:t>
            </a:r>
            <a:endParaRPr lang="en-US" dirty="0"/>
          </a:p>
          <a:p>
            <a:r>
              <a:rPr lang="en-US" dirty="0" err="1"/>
              <a:t>Nộp</a:t>
            </a:r>
            <a:r>
              <a:rPr lang="en-US" dirty="0"/>
              <a:t> </a:t>
            </a:r>
            <a:r>
              <a:rPr lang="en-US" dirty="0" err="1"/>
              <a:t>hồ</a:t>
            </a:r>
            <a:r>
              <a:rPr lang="en-US" dirty="0"/>
              <a:t> </a:t>
            </a:r>
            <a:r>
              <a:rPr lang="en-US" dirty="0" err="1"/>
              <a:t>sơ</a:t>
            </a:r>
            <a:r>
              <a:rPr lang="en-US" dirty="0"/>
              <a:t> </a:t>
            </a:r>
            <a:r>
              <a:rPr lang="en-US" dirty="0" err="1"/>
              <a:t>trực</a:t>
            </a:r>
            <a:r>
              <a:rPr lang="en-US" dirty="0"/>
              <a:t> </a:t>
            </a:r>
            <a:r>
              <a:rPr lang="en-US" dirty="0" err="1"/>
              <a:t>tiếp</a:t>
            </a:r>
            <a:r>
              <a:rPr lang="en-US" dirty="0"/>
              <a:t> </a:t>
            </a:r>
            <a:r>
              <a:rPr lang="en-US" dirty="0" err="1"/>
              <a:t>hoặc</a:t>
            </a:r>
            <a:r>
              <a:rPr lang="en-US" dirty="0"/>
              <a:t> </a:t>
            </a:r>
            <a:r>
              <a:rPr lang="en-US" dirty="0" err="1"/>
              <a:t>trực</a:t>
            </a:r>
            <a:r>
              <a:rPr lang="en-US" dirty="0"/>
              <a:t> </a:t>
            </a:r>
            <a:r>
              <a:rPr lang="en-US" dirty="0" err="1"/>
              <a:t>tuyến</a:t>
            </a:r>
            <a:endParaRPr lang="en-US" dirty="0"/>
          </a:p>
          <a:p>
            <a:r>
              <a:rPr lang="en-US" dirty="0"/>
              <a:t>Theo </a:t>
            </a:r>
            <a:r>
              <a:rPr lang="en-US" dirty="0" err="1"/>
              <a:t>dõi</a:t>
            </a:r>
            <a:r>
              <a:rPr lang="en-US" dirty="0"/>
              <a:t> </a:t>
            </a:r>
            <a:r>
              <a:rPr lang="en-US" dirty="0" err="1"/>
              <a:t>quá</a:t>
            </a:r>
            <a:r>
              <a:rPr lang="en-US" dirty="0"/>
              <a:t> </a:t>
            </a:r>
            <a:r>
              <a:rPr lang="en-US" dirty="0" err="1"/>
              <a:t>trình</a:t>
            </a:r>
            <a:r>
              <a:rPr lang="en-US" dirty="0"/>
              <a:t> </a:t>
            </a:r>
            <a:r>
              <a:rPr lang="en-US" dirty="0" err="1"/>
              <a:t>xử</a:t>
            </a:r>
            <a:r>
              <a:rPr lang="en-US" dirty="0"/>
              <a:t> </a:t>
            </a:r>
            <a:r>
              <a:rPr lang="en-US" dirty="0" err="1"/>
              <a:t>lý</a:t>
            </a:r>
            <a:r>
              <a:rPr lang="en-US" dirty="0"/>
              <a:t> </a:t>
            </a:r>
            <a:r>
              <a:rPr lang="en-US" dirty="0" err="1"/>
              <a:t>hồ</a:t>
            </a:r>
            <a:r>
              <a:rPr lang="en-US" dirty="0"/>
              <a:t> </a:t>
            </a:r>
            <a:r>
              <a:rPr lang="en-US" dirty="0" err="1"/>
              <a:t>sơ</a:t>
            </a:r>
            <a:endParaRPr lang="en-US" dirty="0"/>
          </a:p>
          <a:p>
            <a:r>
              <a:rPr lang="en-US" dirty="0" err="1"/>
              <a:t>Tương</a:t>
            </a:r>
            <a:r>
              <a:rPr lang="en-US" dirty="0"/>
              <a:t> </a:t>
            </a:r>
            <a:r>
              <a:rPr lang="en-US" dirty="0" err="1"/>
              <a:t>tác</a:t>
            </a:r>
            <a:r>
              <a:rPr lang="en-US" dirty="0"/>
              <a:t> </a:t>
            </a:r>
            <a:r>
              <a:rPr lang="en-US" dirty="0" err="1"/>
              <a:t>với</a:t>
            </a:r>
            <a:r>
              <a:rPr lang="en-US" dirty="0"/>
              <a:t> </a:t>
            </a:r>
            <a:r>
              <a:rPr lang="en-US" dirty="0" err="1"/>
              <a:t>cán</a:t>
            </a:r>
            <a:r>
              <a:rPr lang="en-US" dirty="0"/>
              <a:t> </a:t>
            </a:r>
            <a:r>
              <a:rPr lang="en-US" dirty="0" err="1"/>
              <a:t>bộ</a:t>
            </a:r>
            <a:endParaRPr lang="en-US" dirty="0"/>
          </a:p>
          <a:p>
            <a:r>
              <a:rPr lang="en-US" dirty="0" err="1"/>
              <a:t>Nhận</a:t>
            </a:r>
            <a:r>
              <a:rPr lang="en-US" dirty="0"/>
              <a:t> </a:t>
            </a:r>
            <a:r>
              <a:rPr lang="en-US" dirty="0" err="1"/>
              <a:t>kết</a:t>
            </a:r>
            <a:r>
              <a:rPr lang="en-US" dirty="0"/>
              <a:t> </a:t>
            </a:r>
            <a:r>
              <a:rPr lang="en-US" dirty="0" err="1"/>
              <a:t>quả</a:t>
            </a:r>
            <a:r>
              <a:rPr lang="en-US" dirty="0"/>
              <a:t>, </a:t>
            </a:r>
            <a:r>
              <a:rPr lang="en-US" dirty="0" err="1"/>
              <a:t>nhận</a:t>
            </a:r>
            <a:r>
              <a:rPr lang="en-US" dirty="0"/>
              <a:t> </a:t>
            </a:r>
            <a:r>
              <a:rPr lang="en-US" dirty="0" err="1"/>
              <a:t>các</a:t>
            </a:r>
            <a:r>
              <a:rPr lang="en-US" dirty="0"/>
              <a:t> </a:t>
            </a:r>
            <a:r>
              <a:rPr lang="en-US" dirty="0" err="1"/>
              <a:t>thông</a:t>
            </a:r>
            <a:r>
              <a:rPr lang="en-US" dirty="0"/>
              <a:t> </a:t>
            </a:r>
            <a:r>
              <a:rPr lang="en-US" dirty="0" err="1"/>
              <a:t>báo</a:t>
            </a:r>
            <a:endParaRPr lang="en-US" dirty="0"/>
          </a:p>
          <a:p>
            <a:r>
              <a:rPr lang="en-US" dirty="0" err="1"/>
              <a:t>Quản</a:t>
            </a:r>
            <a:r>
              <a:rPr lang="en-US" dirty="0"/>
              <a:t> </a:t>
            </a:r>
            <a:r>
              <a:rPr lang="en-US" dirty="0" err="1"/>
              <a:t>lý</a:t>
            </a:r>
            <a:r>
              <a:rPr lang="en-US" dirty="0"/>
              <a:t> </a:t>
            </a:r>
            <a:r>
              <a:rPr lang="en-US" dirty="0" err="1"/>
              <a:t>giấy</a:t>
            </a:r>
            <a:r>
              <a:rPr lang="en-US" dirty="0"/>
              <a:t> </a:t>
            </a:r>
            <a:r>
              <a:rPr lang="en-US" dirty="0" err="1"/>
              <a:t>tờ</a:t>
            </a:r>
            <a:r>
              <a:rPr lang="en-US" dirty="0"/>
              <a:t> </a:t>
            </a:r>
            <a:r>
              <a:rPr lang="en-US" dirty="0" err="1"/>
              <a:t>điện</a:t>
            </a:r>
            <a:r>
              <a:rPr lang="en-US" dirty="0"/>
              <a:t> </a:t>
            </a:r>
            <a:r>
              <a:rPr lang="en-US" dirty="0" err="1"/>
              <a:t>tử</a:t>
            </a:r>
            <a:endParaRPr lang="en-US" dirty="0"/>
          </a:p>
        </p:txBody>
      </p:sp>
      <p:sp>
        <p:nvSpPr>
          <p:cNvPr id="51"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7</a:t>
            </a:fld>
            <a:endParaRPr lang="en-US">
              <a:cs typeface="Segoe UI" panose="020B0502040204020203" pitchFamily="34" charset="0"/>
            </a:endParaRPr>
          </a:p>
        </p:txBody>
      </p:sp>
      <p:grpSp>
        <p:nvGrpSpPr>
          <p:cNvPr id="52" name="Group 34"/>
          <p:cNvGrpSpPr>
            <a:grpSpLocks/>
          </p:cNvGrpSpPr>
          <p:nvPr/>
        </p:nvGrpSpPr>
        <p:grpSpPr bwMode="auto">
          <a:xfrm>
            <a:off x="0" y="9776864"/>
            <a:ext cx="18288000" cy="484714"/>
            <a:chOff x="0" y="4638675"/>
            <a:chExt cx="9144000" cy="495300"/>
          </a:xfrm>
        </p:grpSpPr>
        <p:sp>
          <p:nvSpPr>
            <p:cNvPr id="53"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54"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55" name="Rectangle 54"/>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38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942"/>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450820" y="2047290"/>
            <a:ext cx="5482591"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02</a:t>
            </a:r>
            <a:endParaRPr lang="zh-CN" altLang="en-US" sz="39803" dirty="0"/>
          </a:p>
        </p:txBody>
      </p:sp>
      <p:sp>
        <p:nvSpPr>
          <p:cNvPr id="9" name="文本框 8"/>
          <p:cNvSpPr txBox="1">
            <a:spLocks noChangeArrowheads="1"/>
          </p:cNvSpPr>
          <p:nvPr/>
        </p:nvSpPr>
        <p:spPr bwMode="auto">
          <a:xfrm>
            <a:off x="8202569" y="4293524"/>
            <a:ext cx="99761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4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ĐẶC ĐIỂM NỔI BẬT</a:t>
            </a: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079225149"/>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sp>
        <p:nvSpPr>
          <p:cNvPr id="76" name="Content Placeholder 2"/>
          <p:cNvSpPr txBox="1"/>
          <p:nvPr/>
        </p:nvSpPr>
        <p:spPr>
          <a:xfrm>
            <a:off x="2935580" y="2666267"/>
            <a:ext cx="8241939" cy="1356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vi-VN" sz="2400" b="1" dirty="0">
                <a:solidFill>
                  <a:srgbClr val="0070C0"/>
                </a:solidFill>
                <a:latin typeface="Calibri (Body)"/>
                <a:cs typeface="Segoe UI" panose="020B0502040204020203" pitchFamily="34" charset="0"/>
              </a:rPr>
              <a:t>Quản lý </a:t>
            </a:r>
            <a:r>
              <a:rPr lang="en-US" sz="2400" b="1" dirty="0">
                <a:solidFill>
                  <a:srgbClr val="0070C0"/>
                </a:solidFill>
                <a:latin typeface="Calibri (Body)"/>
                <a:cs typeface="Segoe UI" panose="020B0502040204020203" pitchFamily="34" charset="0"/>
              </a:rPr>
              <a:t>q</a:t>
            </a:r>
            <a:r>
              <a:rPr lang="vi-VN" sz="2400" b="1" dirty="0">
                <a:solidFill>
                  <a:srgbClr val="0070C0"/>
                </a:solidFill>
                <a:latin typeface="Calibri (Body)"/>
                <a:cs typeface="Segoe UI" panose="020B0502040204020203" pitchFamily="34" charset="0"/>
              </a:rPr>
              <a:t>uy trình động</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altLang="vi-VN" sz="2000" dirty="0" err="1">
                <a:solidFill>
                  <a:schemeClr val="accent5"/>
                </a:solidFill>
              </a:rPr>
              <a:t>Định</a:t>
            </a:r>
            <a:r>
              <a:rPr lang="en-US" altLang="vi-VN" sz="2000" dirty="0">
                <a:solidFill>
                  <a:schemeClr val="accent5"/>
                </a:solidFill>
              </a:rPr>
              <a:t> </a:t>
            </a:r>
            <a:r>
              <a:rPr lang="en-US" altLang="vi-VN" sz="2000" dirty="0" err="1">
                <a:solidFill>
                  <a:schemeClr val="accent5"/>
                </a:solidFill>
              </a:rPr>
              <a:t>nghĩa</a:t>
            </a:r>
            <a:r>
              <a:rPr lang="en-US" altLang="vi-VN" sz="2000" dirty="0">
                <a:solidFill>
                  <a:schemeClr val="accent5"/>
                </a:solidFill>
              </a:rPr>
              <a:t> </a:t>
            </a:r>
            <a:r>
              <a:rPr lang="en-US" altLang="vi-VN" sz="2000" dirty="0" err="1">
                <a:solidFill>
                  <a:schemeClr val="accent5"/>
                </a:solidFill>
              </a:rPr>
              <a:t>động</a:t>
            </a:r>
            <a:r>
              <a:rPr lang="en-US" altLang="vi-VN" sz="2000" dirty="0">
                <a:solidFill>
                  <a:schemeClr val="accent5"/>
                </a:solidFill>
              </a:rPr>
              <a:t> </a:t>
            </a:r>
            <a:r>
              <a:rPr lang="en-US" altLang="vi-VN" sz="2000" dirty="0" err="1">
                <a:solidFill>
                  <a:schemeClr val="accent5"/>
                </a:solidFill>
              </a:rPr>
              <a:t>bộ</a:t>
            </a:r>
            <a:r>
              <a:rPr lang="en-US" altLang="vi-VN" sz="2000" dirty="0">
                <a:solidFill>
                  <a:schemeClr val="accent5"/>
                </a:solidFill>
              </a:rPr>
              <a:t> </a:t>
            </a:r>
            <a:r>
              <a:rPr lang="en-US" altLang="vi-VN" sz="2000" dirty="0" err="1">
                <a:solidFill>
                  <a:schemeClr val="accent5"/>
                </a:solidFill>
              </a:rPr>
              <a:t>thủ</a:t>
            </a:r>
            <a:r>
              <a:rPr lang="en-US" altLang="vi-VN" sz="2000" dirty="0">
                <a:solidFill>
                  <a:schemeClr val="accent5"/>
                </a:solidFill>
              </a:rPr>
              <a:t> </a:t>
            </a:r>
            <a:r>
              <a:rPr lang="en-US" altLang="vi-VN" sz="2000" dirty="0" err="1">
                <a:solidFill>
                  <a:schemeClr val="accent5"/>
                </a:solidFill>
              </a:rPr>
              <a:t>tục</a:t>
            </a:r>
            <a:r>
              <a:rPr lang="en-US" altLang="vi-VN" sz="2000" dirty="0">
                <a:solidFill>
                  <a:schemeClr val="accent5"/>
                </a:solidFill>
              </a:rPr>
              <a:t> hành </a:t>
            </a:r>
            <a:r>
              <a:rPr lang="en-US" altLang="vi-VN" sz="2000" dirty="0" err="1">
                <a:solidFill>
                  <a:schemeClr val="accent5"/>
                </a:solidFill>
              </a:rPr>
              <a:t>chính</a:t>
            </a:r>
            <a:r>
              <a:rPr lang="vi-VN" altLang="vi-VN" sz="2000" dirty="0">
                <a:solidFill>
                  <a:schemeClr val="accent5"/>
                </a:solidFill>
              </a:rPr>
              <a:t>,</a:t>
            </a:r>
            <a:r>
              <a:rPr lang="en-US" altLang="vi-VN" sz="2000" dirty="0">
                <a:solidFill>
                  <a:schemeClr val="accent5"/>
                </a:solidFill>
              </a:rPr>
              <a:t> </a:t>
            </a:r>
            <a:r>
              <a:rPr lang="en-US" altLang="vi-VN" sz="2000" dirty="0" err="1">
                <a:solidFill>
                  <a:schemeClr val="accent5"/>
                </a:solidFill>
              </a:rPr>
              <a:t>quy</a:t>
            </a:r>
            <a:r>
              <a:rPr lang="en-US" altLang="vi-VN" sz="2000" dirty="0">
                <a:solidFill>
                  <a:schemeClr val="accent5"/>
                </a:solidFill>
              </a:rPr>
              <a:t> </a:t>
            </a:r>
            <a:r>
              <a:rPr lang="en-US" altLang="vi-VN" sz="2000" dirty="0" err="1">
                <a:solidFill>
                  <a:schemeClr val="accent5"/>
                </a:solidFill>
              </a:rPr>
              <a:t>trình</a:t>
            </a:r>
            <a:r>
              <a:rPr lang="en-US" altLang="vi-VN" sz="2000" dirty="0">
                <a:solidFill>
                  <a:schemeClr val="accent5"/>
                </a:solidFill>
              </a:rPr>
              <a:t> </a:t>
            </a:r>
            <a:r>
              <a:rPr lang="en-US" altLang="vi-VN" sz="2000" dirty="0" err="1">
                <a:solidFill>
                  <a:schemeClr val="accent5"/>
                </a:solidFill>
              </a:rPr>
              <a:t>xử</a:t>
            </a:r>
            <a:r>
              <a:rPr lang="en-US" altLang="vi-VN" sz="2000" dirty="0">
                <a:solidFill>
                  <a:schemeClr val="accent5"/>
                </a:solidFill>
              </a:rPr>
              <a:t> </a:t>
            </a:r>
            <a:r>
              <a:rPr lang="en-US" altLang="vi-VN" sz="2000" dirty="0" err="1">
                <a:solidFill>
                  <a:schemeClr val="accent5"/>
                </a:solidFill>
              </a:rPr>
              <a:t>lý</a:t>
            </a:r>
            <a:r>
              <a:rPr lang="en-US" altLang="vi-VN" sz="2000" dirty="0">
                <a:solidFill>
                  <a:schemeClr val="accent5"/>
                </a:solidFill>
              </a:rPr>
              <a:t>, </a:t>
            </a:r>
            <a:r>
              <a:rPr lang="en-US" altLang="vi-VN" sz="2000" dirty="0" err="1">
                <a:solidFill>
                  <a:schemeClr val="accent5"/>
                </a:solidFill>
              </a:rPr>
              <a:t>biểu</a:t>
            </a:r>
            <a:r>
              <a:rPr lang="en-US" altLang="vi-VN" sz="2000" dirty="0">
                <a:solidFill>
                  <a:schemeClr val="accent5"/>
                </a:solidFill>
              </a:rPr>
              <a:t> </a:t>
            </a:r>
            <a:r>
              <a:rPr lang="en-US" altLang="vi-VN" sz="2000" dirty="0" err="1">
                <a:solidFill>
                  <a:schemeClr val="accent5"/>
                </a:solidFill>
              </a:rPr>
              <a:t>mẫu</a:t>
            </a:r>
            <a:r>
              <a:rPr lang="en-US" altLang="vi-VN" sz="2000" dirty="0">
                <a:solidFill>
                  <a:schemeClr val="accent5"/>
                </a:solidFill>
              </a:rPr>
              <a:t> </a:t>
            </a:r>
            <a:r>
              <a:rPr lang="en-US" altLang="vi-VN" sz="2000" dirty="0" err="1">
                <a:solidFill>
                  <a:schemeClr val="accent5"/>
                </a:solidFill>
              </a:rPr>
              <a:t>đầu</a:t>
            </a:r>
            <a:r>
              <a:rPr lang="en-US" altLang="vi-VN" sz="2000" dirty="0">
                <a:solidFill>
                  <a:schemeClr val="accent5"/>
                </a:solidFill>
              </a:rPr>
              <a:t> </a:t>
            </a:r>
            <a:r>
              <a:rPr lang="en-US" altLang="vi-VN" sz="2000" dirty="0" err="1">
                <a:solidFill>
                  <a:schemeClr val="accent5"/>
                </a:solidFill>
              </a:rPr>
              <a:t>vào</a:t>
            </a:r>
            <a:r>
              <a:rPr lang="vi-VN" altLang="vi-VN" sz="2000" dirty="0">
                <a:solidFill>
                  <a:schemeClr val="accent5"/>
                </a:solidFill>
              </a:rPr>
              <a:t>,</a:t>
            </a:r>
            <a:r>
              <a:rPr lang="en-US" altLang="vi-VN" sz="2000" dirty="0">
                <a:solidFill>
                  <a:schemeClr val="accent5"/>
                </a:solidFill>
              </a:rPr>
              <a:t> c</a:t>
            </a:r>
            <a:r>
              <a:rPr lang="vi-VN" altLang="vi-VN" sz="2000" dirty="0">
                <a:solidFill>
                  <a:schemeClr val="accent5"/>
                </a:solidFill>
              </a:rPr>
              <a:t>ác loại phiếu,</a:t>
            </a:r>
            <a:r>
              <a:rPr lang="en-US" altLang="vi-VN" sz="2000" dirty="0">
                <a:solidFill>
                  <a:schemeClr val="accent5"/>
                </a:solidFill>
              </a:rPr>
              <a:t> </a:t>
            </a:r>
            <a:r>
              <a:rPr lang="en-US" altLang="vi-VN" sz="2000" dirty="0" err="1">
                <a:solidFill>
                  <a:schemeClr val="accent5"/>
                </a:solidFill>
              </a:rPr>
              <a:t>mẫu</a:t>
            </a:r>
            <a:r>
              <a:rPr lang="en-US" altLang="vi-VN" sz="2000" dirty="0">
                <a:solidFill>
                  <a:schemeClr val="accent5"/>
                </a:solidFill>
              </a:rPr>
              <a:t> </a:t>
            </a:r>
            <a:r>
              <a:rPr lang="en-US" altLang="vi-VN" sz="2000" dirty="0" err="1">
                <a:solidFill>
                  <a:schemeClr val="accent5"/>
                </a:solidFill>
              </a:rPr>
              <a:t>giấy</a:t>
            </a:r>
            <a:r>
              <a:rPr lang="en-US" altLang="vi-VN" sz="2000" dirty="0">
                <a:solidFill>
                  <a:schemeClr val="accent5"/>
                </a:solidFill>
              </a:rPr>
              <a:t> </a:t>
            </a:r>
            <a:r>
              <a:rPr lang="en-US" altLang="vi-VN" sz="2000" dirty="0" err="1">
                <a:solidFill>
                  <a:schemeClr val="accent5"/>
                </a:solidFill>
              </a:rPr>
              <a:t>chứng</a:t>
            </a:r>
            <a:r>
              <a:rPr lang="en-US" altLang="vi-VN" sz="2000" dirty="0">
                <a:solidFill>
                  <a:schemeClr val="accent5"/>
                </a:solidFill>
              </a:rPr>
              <a:t> </a:t>
            </a:r>
            <a:r>
              <a:rPr lang="en-US" altLang="vi-VN" sz="2000" dirty="0" err="1">
                <a:solidFill>
                  <a:schemeClr val="accent5"/>
                </a:solidFill>
              </a:rPr>
              <a:t>nhận</a:t>
            </a:r>
            <a:r>
              <a:rPr lang="en-US" altLang="vi-VN" sz="2000" dirty="0">
                <a:solidFill>
                  <a:schemeClr val="accent5"/>
                </a:solidFill>
              </a:rPr>
              <a:t>, </a:t>
            </a:r>
            <a:r>
              <a:rPr lang="en-US" altLang="vi-VN" sz="2000" dirty="0" err="1">
                <a:solidFill>
                  <a:schemeClr val="accent5"/>
                </a:solidFill>
              </a:rPr>
              <a:t>giấy</a:t>
            </a:r>
            <a:r>
              <a:rPr lang="en-US" altLang="vi-VN" sz="2000" dirty="0">
                <a:solidFill>
                  <a:schemeClr val="accent5"/>
                </a:solidFill>
              </a:rPr>
              <a:t> </a:t>
            </a:r>
            <a:r>
              <a:rPr lang="en-US" altLang="vi-VN" sz="2000" dirty="0" err="1">
                <a:solidFill>
                  <a:schemeClr val="accent5"/>
                </a:solidFill>
              </a:rPr>
              <a:t>phép</a:t>
            </a:r>
            <a:r>
              <a:rPr lang="en-US" altLang="vi-VN" sz="2000" dirty="0">
                <a:solidFill>
                  <a:schemeClr val="accent5"/>
                </a:solidFill>
              </a:rPr>
              <a:t>, </a:t>
            </a:r>
            <a:r>
              <a:rPr lang="en-US" altLang="vi-VN" sz="2000" dirty="0" err="1">
                <a:solidFill>
                  <a:schemeClr val="accent5"/>
                </a:solidFill>
              </a:rPr>
              <a:t>mẫu</a:t>
            </a:r>
            <a:r>
              <a:rPr lang="en-US" altLang="vi-VN" sz="2000" dirty="0">
                <a:solidFill>
                  <a:schemeClr val="accent5"/>
                </a:solidFill>
              </a:rPr>
              <a:t> </a:t>
            </a:r>
            <a:r>
              <a:rPr lang="en-US" altLang="vi-VN" sz="2000" dirty="0" err="1">
                <a:solidFill>
                  <a:schemeClr val="accent5"/>
                </a:solidFill>
              </a:rPr>
              <a:t>báo</a:t>
            </a:r>
            <a:r>
              <a:rPr lang="en-US" altLang="vi-VN" sz="2000" dirty="0">
                <a:solidFill>
                  <a:schemeClr val="accent5"/>
                </a:solidFill>
              </a:rPr>
              <a:t> </a:t>
            </a:r>
            <a:r>
              <a:rPr lang="en-US" altLang="vi-VN" sz="2000" dirty="0" err="1">
                <a:solidFill>
                  <a:schemeClr val="accent5"/>
                </a:solidFill>
              </a:rPr>
              <a:t>cáo</a:t>
            </a:r>
            <a:r>
              <a:rPr lang="en-US" altLang="vi-VN" sz="2000" dirty="0">
                <a:solidFill>
                  <a:schemeClr val="accent5"/>
                </a:solidFill>
              </a:rPr>
              <a:t> </a:t>
            </a:r>
            <a:r>
              <a:rPr lang="en-US" altLang="vi-VN" sz="2000" dirty="0" err="1">
                <a:solidFill>
                  <a:schemeClr val="accent5"/>
                </a:solidFill>
              </a:rPr>
              <a:t>thống</a:t>
            </a:r>
            <a:r>
              <a:rPr lang="en-US" altLang="vi-VN" sz="2000" dirty="0">
                <a:solidFill>
                  <a:schemeClr val="accent5"/>
                </a:solidFill>
              </a:rPr>
              <a:t> </a:t>
            </a:r>
            <a:r>
              <a:rPr lang="en-US" altLang="vi-VN" sz="2000" dirty="0" err="1">
                <a:solidFill>
                  <a:schemeClr val="accent5"/>
                </a:solidFill>
              </a:rPr>
              <a:t>kê</a:t>
            </a:r>
            <a:r>
              <a:rPr lang="en-US" altLang="vi-VN" sz="2000" dirty="0">
                <a:solidFill>
                  <a:schemeClr val="accent5"/>
                </a:solidFill>
              </a:rPr>
              <a:t>, </a:t>
            </a:r>
            <a:r>
              <a:rPr lang="en-US" altLang="vi-VN" sz="2000" dirty="0" err="1">
                <a:solidFill>
                  <a:schemeClr val="accent5"/>
                </a:solidFill>
              </a:rPr>
              <a:t>ngày</a:t>
            </a:r>
            <a:r>
              <a:rPr lang="en-US" altLang="vi-VN" sz="2000" dirty="0">
                <a:solidFill>
                  <a:schemeClr val="accent5"/>
                </a:solidFill>
              </a:rPr>
              <a:t> </a:t>
            </a:r>
            <a:r>
              <a:rPr lang="en-US" altLang="vi-VN" sz="2000" dirty="0" err="1">
                <a:solidFill>
                  <a:schemeClr val="accent5"/>
                </a:solidFill>
              </a:rPr>
              <a:t>nghỉ</a:t>
            </a:r>
            <a:r>
              <a:rPr lang="en-US" altLang="vi-VN" sz="2000" dirty="0">
                <a:solidFill>
                  <a:schemeClr val="accent5"/>
                </a:solidFill>
              </a:rPr>
              <a:t>, </a:t>
            </a:r>
            <a:r>
              <a:rPr lang="en-US" altLang="vi-VN" sz="2000" dirty="0" err="1">
                <a:solidFill>
                  <a:schemeClr val="accent5"/>
                </a:solidFill>
              </a:rPr>
              <a:t>ngày</a:t>
            </a:r>
            <a:r>
              <a:rPr lang="en-US" altLang="vi-VN" sz="2000" dirty="0">
                <a:solidFill>
                  <a:schemeClr val="accent5"/>
                </a:solidFill>
              </a:rPr>
              <a:t> </a:t>
            </a:r>
            <a:r>
              <a:rPr lang="en-US" altLang="vi-VN" sz="2000" dirty="0" err="1">
                <a:solidFill>
                  <a:schemeClr val="accent5"/>
                </a:solidFill>
              </a:rPr>
              <a:t>làm</a:t>
            </a:r>
            <a:r>
              <a:rPr lang="en-US" altLang="vi-VN" sz="2000" dirty="0">
                <a:solidFill>
                  <a:schemeClr val="accent5"/>
                </a:solidFill>
              </a:rPr>
              <a:t> </a:t>
            </a:r>
            <a:r>
              <a:rPr lang="en-US" altLang="vi-VN" sz="2000" dirty="0" err="1">
                <a:solidFill>
                  <a:schemeClr val="accent5"/>
                </a:solidFill>
              </a:rPr>
              <a:t>bù</a:t>
            </a:r>
            <a:r>
              <a:rPr lang="en-US" altLang="vi-VN" sz="2000" dirty="0">
                <a:solidFill>
                  <a:schemeClr val="accent5"/>
                </a:solidFill>
              </a:rPr>
              <a:t>..</a:t>
            </a:r>
            <a:r>
              <a:rPr lang="vi-VN" sz="2000" dirty="0">
                <a:solidFill>
                  <a:schemeClr val="accent5"/>
                </a:solidFill>
                <a:latin typeface="Calibri (Body)"/>
                <a:cs typeface="Segoe UI" panose="020B0502040204020203" pitchFamily="34" charset="0"/>
              </a:rPr>
              <a:t>.</a:t>
            </a:r>
            <a:endParaRPr lang="en-US" sz="2000" dirty="0">
              <a:solidFill>
                <a:schemeClr val="accent5"/>
              </a:solidFill>
              <a:latin typeface="Calibri (Body)"/>
              <a:cs typeface="Segoe UI" panose="020B0502040204020203" pitchFamily="34" charset="0"/>
            </a:endParaRPr>
          </a:p>
        </p:txBody>
      </p:sp>
      <p:pic>
        <p:nvPicPr>
          <p:cNvPr id="77"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08" y="4603775"/>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62" y="623659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70" y="8213588"/>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78" y="2860730"/>
            <a:ext cx="1641458" cy="109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Content Placeholder 2"/>
          <p:cNvSpPr txBox="1"/>
          <p:nvPr/>
        </p:nvSpPr>
        <p:spPr>
          <a:xfrm>
            <a:off x="476885" y="4711787"/>
            <a:ext cx="8798560" cy="1135380"/>
          </a:xfrm>
          <a:prstGeom prst="rect">
            <a:avLst/>
          </a:prstGeom>
        </p:spPr>
        <p:txBody>
          <a:bodyPr vert="horz" lIns="91440" tIns="45720" rIns="91440" bIns="45720" rtlCol="0">
            <a:noAutofit/>
          </a:bodyPr>
          <a:lstStyle>
            <a:defPPr>
              <a:defRPr lang="en-US"/>
            </a:defPPr>
            <a:lvl1pPr indent="0" defTabSz="914400">
              <a:spcBef>
                <a:spcPts val="600"/>
              </a:spcBef>
              <a:buFont typeface="Arial" panose="020B0604020202020204" pitchFamily="34" charset="0"/>
              <a:buNone/>
              <a:defRPr b="1">
                <a:solidFill>
                  <a:srgbClr val="0070C0"/>
                </a:solidFill>
                <a:latin typeface="Calibri (Body)"/>
                <a:cs typeface="Segoe UI" panose="020B0502040204020203" pitchFamily="34" charset="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US" dirty="0" err="1"/>
              <a:t>Kết</a:t>
            </a:r>
            <a:r>
              <a:rPr lang="en-US" dirty="0"/>
              <a:t> </a:t>
            </a:r>
            <a:r>
              <a:rPr lang="en-US" dirty="0" err="1"/>
              <a:t>nối</a:t>
            </a:r>
            <a:r>
              <a:rPr lang="en-US" dirty="0"/>
              <a:t>, </a:t>
            </a:r>
            <a:r>
              <a:rPr lang="en-US" dirty="0" err="1"/>
              <a:t>tích</a:t>
            </a:r>
            <a:r>
              <a:rPr lang="en-US" dirty="0"/>
              <a:t> </a:t>
            </a:r>
            <a:r>
              <a:rPr lang="en-US" dirty="0" err="1"/>
              <a:t>hợp</a:t>
            </a:r>
            <a:r>
              <a:rPr lang="en-US" dirty="0"/>
              <a:t> </a:t>
            </a:r>
            <a:r>
              <a:rPr lang="en-US" dirty="0" err="1"/>
              <a:t>hệ</a:t>
            </a:r>
            <a:r>
              <a:rPr lang="en-US" dirty="0"/>
              <a:t> </a:t>
            </a:r>
            <a:r>
              <a:rPr lang="en-US" dirty="0" err="1"/>
              <a:t>thống</a:t>
            </a:r>
            <a:endParaRPr lang="en-US" dirty="0"/>
          </a:p>
          <a:p>
            <a:r>
              <a:rPr lang="en-US" sz="2000" b="0" dirty="0" err="1"/>
              <a:t>Cổng</a:t>
            </a:r>
            <a:r>
              <a:rPr lang="en-US" sz="2000" b="0" dirty="0"/>
              <a:t> </a:t>
            </a:r>
            <a:r>
              <a:rPr lang="en-US" sz="2000" b="0" dirty="0" err="1"/>
              <a:t>dịch</a:t>
            </a:r>
            <a:r>
              <a:rPr lang="en-US" sz="2000" b="0" dirty="0"/>
              <a:t> </a:t>
            </a:r>
            <a:r>
              <a:rPr lang="en-US" sz="2000" b="0" dirty="0" err="1"/>
              <a:t>vụ</a:t>
            </a:r>
            <a:r>
              <a:rPr lang="en-US" sz="2000" b="0" dirty="0"/>
              <a:t> </a:t>
            </a:r>
            <a:r>
              <a:rPr lang="en-US" sz="2000" b="0" dirty="0" err="1"/>
              <a:t>công</a:t>
            </a:r>
            <a:r>
              <a:rPr lang="en-US" sz="2000" b="0" dirty="0"/>
              <a:t> </a:t>
            </a:r>
            <a:r>
              <a:rPr lang="en-US" sz="2000" b="0" dirty="0" err="1"/>
              <a:t>quốc</a:t>
            </a:r>
            <a:r>
              <a:rPr lang="en-US" sz="2000" b="0" dirty="0"/>
              <a:t> </a:t>
            </a:r>
            <a:r>
              <a:rPr lang="en-US" sz="2000" b="0" dirty="0" err="1"/>
              <a:t>gia</a:t>
            </a:r>
            <a:r>
              <a:rPr lang="en-US" sz="2000" b="0" dirty="0"/>
              <a:t>, </a:t>
            </a:r>
            <a:r>
              <a:rPr lang="en-US" sz="2000" b="0" dirty="0" err="1"/>
              <a:t>sở</a:t>
            </a:r>
            <a:r>
              <a:rPr lang="en-US" sz="2000" b="0" dirty="0"/>
              <a:t> </a:t>
            </a:r>
            <a:r>
              <a:rPr lang="en-US" sz="2000" b="0" dirty="0" err="1"/>
              <a:t>sở</a:t>
            </a:r>
            <a:r>
              <a:rPr lang="en-US" sz="2000" b="0" dirty="0"/>
              <a:t> </a:t>
            </a:r>
            <a:r>
              <a:rPr lang="en-US" sz="2000" b="0" dirty="0" err="1"/>
              <a:t>dữ</a:t>
            </a:r>
            <a:r>
              <a:rPr lang="en-US" sz="2000" b="0" dirty="0"/>
              <a:t> </a:t>
            </a:r>
            <a:r>
              <a:rPr lang="en-US" sz="2000" b="0" dirty="0" err="1"/>
              <a:t>liệu</a:t>
            </a:r>
            <a:r>
              <a:rPr lang="en-US" sz="2000" b="0" dirty="0"/>
              <a:t> </a:t>
            </a:r>
            <a:r>
              <a:rPr lang="en-US" sz="2000" b="0" dirty="0" err="1"/>
              <a:t>quốc</a:t>
            </a:r>
            <a:r>
              <a:rPr lang="en-US" sz="2000" b="0" dirty="0"/>
              <a:t> </a:t>
            </a:r>
            <a:r>
              <a:rPr lang="en-US" sz="2000" b="0" dirty="0" err="1"/>
              <a:t>gia</a:t>
            </a:r>
            <a:r>
              <a:rPr lang="en-US" sz="2000" b="0" dirty="0"/>
              <a:t> </a:t>
            </a:r>
            <a:r>
              <a:rPr lang="en-US" sz="2000" b="0" dirty="0" err="1"/>
              <a:t>về</a:t>
            </a:r>
            <a:r>
              <a:rPr lang="en-US" sz="2000" b="0" dirty="0"/>
              <a:t> </a:t>
            </a:r>
            <a:r>
              <a:rPr lang="en-US" sz="2000" b="0" dirty="0" err="1"/>
              <a:t>dân</a:t>
            </a:r>
            <a:r>
              <a:rPr lang="en-US" sz="2000" b="0" dirty="0"/>
              <a:t> </a:t>
            </a:r>
            <a:r>
              <a:rPr lang="en-US" sz="2000" b="0" dirty="0" err="1"/>
              <a:t>cư</a:t>
            </a:r>
            <a:r>
              <a:rPr lang="en-US" sz="2000" b="0" dirty="0"/>
              <a:t>, </a:t>
            </a:r>
            <a:r>
              <a:rPr lang="en-US" sz="2000" b="0" dirty="0" err="1"/>
              <a:t>kết</a:t>
            </a:r>
            <a:r>
              <a:rPr lang="en-US" sz="2000" b="0" dirty="0"/>
              <a:t> </a:t>
            </a:r>
            <a:r>
              <a:rPr lang="en-US" sz="2000" b="0" dirty="0" err="1"/>
              <a:t>nối</a:t>
            </a:r>
            <a:r>
              <a:rPr lang="en-US" sz="2000" b="0" dirty="0"/>
              <a:t> </a:t>
            </a:r>
            <a:r>
              <a:rPr lang="en-US" sz="2000" b="0" dirty="0" err="1"/>
              <a:t>trục</a:t>
            </a:r>
            <a:r>
              <a:rPr lang="en-US" sz="2000" b="0" dirty="0"/>
              <a:t> </a:t>
            </a:r>
            <a:r>
              <a:rPr lang="en-US" sz="2000" b="0" dirty="0" err="1"/>
              <a:t>liên</a:t>
            </a:r>
            <a:r>
              <a:rPr lang="en-US" sz="2000" b="0" dirty="0"/>
              <a:t> </a:t>
            </a:r>
            <a:r>
              <a:rPr lang="en-US" sz="2000" b="0" dirty="0" err="1"/>
              <a:t>thông</a:t>
            </a:r>
            <a:r>
              <a:rPr lang="en-US" sz="2000" b="0" dirty="0"/>
              <a:t> chia </a:t>
            </a:r>
            <a:r>
              <a:rPr lang="en-US" sz="2000" b="0" dirty="0" err="1"/>
              <a:t>sẻ</a:t>
            </a:r>
            <a:r>
              <a:rPr lang="en-US" sz="2000" b="0" dirty="0"/>
              <a:t> </a:t>
            </a:r>
            <a:r>
              <a:rPr lang="en-US" sz="2000" b="0" dirty="0" err="1"/>
              <a:t>dữ</a:t>
            </a:r>
            <a:r>
              <a:rPr lang="en-US" sz="2000" b="0" dirty="0"/>
              <a:t> </a:t>
            </a:r>
            <a:r>
              <a:rPr lang="en-US" sz="2000" b="0" dirty="0" err="1"/>
              <a:t>liệu</a:t>
            </a:r>
            <a:r>
              <a:rPr lang="en-US" sz="2000" b="0" dirty="0"/>
              <a:t> </a:t>
            </a:r>
            <a:r>
              <a:rPr lang="en-US" sz="2000" b="0" dirty="0" err="1"/>
              <a:t>liên</a:t>
            </a:r>
            <a:r>
              <a:rPr lang="en-US" sz="2000" b="0" dirty="0"/>
              <a:t> </a:t>
            </a:r>
            <a:r>
              <a:rPr lang="en-US" sz="2000" b="0" dirty="0" err="1"/>
              <a:t>thông</a:t>
            </a:r>
            <a:r>
              <a:rPr lang="en-US" sz="2000" b="0" dirty="0"/>
              <a:t> LGSP, NGSP ….</a:t>
            </a:r>
          </a:p>
          <a:p>
            <a:endParaRPr lang="en-US" dirty="0"/>
          </a:p>
        </p:txBody>
      </p:sp>
      <p:pic>
        <p:nvPicPr>
          <p:cNvPr id="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0353" y="4871727"/>
            <a:ext cx="1368305" cy="136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133" y="6917692"/>
            <a:ext cx="1708157" cy="120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Content Placeholder 2"/>
          <p:cNvSpPr txBox="1"/>
          <p:nvPr/>
        </p:nvSpPr>
        <p:spPr>
          <a:xfrm>
            <a:off x="2935580" y="7031880"/>
            <a:ext cx="8433808" cy="10526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vi-VN" sz="2400" b="1" dirty="0">
                <a:solidFill>
                  <a:srgbClr val="0070C0"/>
                </a:solidFill>
                <a:latin typeface="Calibri (Body)"/>
                <a:cs typeface="Segoe UI" panose="020B0502040204020203" pitchFamily="34" charset="0"/>
              </a:rPr>
              <a:t>Biểu mẫu, báo cáo động </a:t>
            </a:r>
          </a:p>
          <a:p>
            <a:pPr marL="0" indent="0">
              <a:spcBef>
                <a:spcPts val="600"/>
              </a:spcBef>
              <a:buNone/>
            </a:pPr>
            <a:r>
              <a:rPr lang="vi-VN" sz="2000" dirty="0">
                <a:solidFill>
                  <a:schemeClr val="accent5"/>
                </a:solidFill>
                <a:latin typeface="+mn-lt"/>
                <a:cs typeface="Segoe UI" panose="020B0502040204020203" pitchFamily="34" charset="0"/>
              </a:rPr>
              <a:t>Thống kê báo cáo theo nhiều tiêu chí khác nhau. Xuất báo cáo động theo nhiều định dạng khác nhau: doc, docx, xls, xlsx, pdf…</a:t>
            </a:r>
            <a:endParaRPr lang="en-US" sz="2000" dirty="0">
              <a:solidFill>
                <a:schemeClr val="accent5"/>
              </a:solidFill>
              <a:latin typeface="+mn-lt"/>
              <a:cs typeface="Segoe UI" panose="020B0502040204020203" pitchFamily="34" charset="0"/>
            </a:endParaRPr>
          </a:p>
        </p:txBody>
      </p:sp>
      <p:sp>
        <p:nvSpPr>
          <p:cNvPr id="15"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9</a:t>
            </a:fld>
            <a:endParaRPr lang="en-US">
              <a:cs typeface="Segoe UI" panose="020B0502040204020203" pitchFamily="34" charset="0"/>
            </a:endParaRPr>
          </a:p>
        </p:txBody>
      </p:sp>
      <p:grpSp>
        <p:nvGrpSpPr>
          <p:cNvPr id="16" name="Group 34"/>
          <p:cNvGrpSpPr>
            <a:grpSpLocks/>
          </p:cNvGrpSpPr>
          <p:nvPr/>
        </p:nvGrpSpPr>
        <p:grpSpPr bwMode="auto">
          <a:xfrm>
            <a:off x="0" y="9776864"/>
            <a:ext cx="18288000" cy="484714"/>
            <a:chOff x="0" y="4638675"/>
            <a:chExt cx="9144000" cy="495300"/>
          </a:xfrm>
        </p:grpSpPr>
        <p:sp>
          <p:nvSpPr>
            <p:cNvPr id="17"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8"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20" name="Rectangle 1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5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randombar(horizontal)">
                                      <p:cBhvr>
                                        <p:cTn id="15" dur="500"/>
                                        <p:tgtEl>
                                          <p:spTgt spid="81"/>
                                        </p:tgtEl>
                                      </p:cBhvr>
                                    </p:animEffect>
                                  </p:childTnLst>
                                </p:cTn>
                              </p:par>
                              <p:par>
                                <p:cTn id="16" presetID="14" presetClass="entr" presetSubtype="10"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randombar(horizontal)">
                                      <p:cBhvr>
                                        <p:cTn id="18" dur="5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randombar(horizontal)">
                                      <p:cBhvr>
                                        <p:cTn id="23" dur="500"/>
                                        <p:tgtEl>
                                          <p:spTgt spid="8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randombar(horizontal)">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1" grpId="0"/>
      <p:bldP spid="8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3927</Words>
  <Application>Microsoft Office PowerPoint</Application>
  <PresentationFormat>Custom</PresentationFormat>
  <Paragraphs>322</Paragraphs>
  <Slides>20</Slides>
  <Notes>19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20</vt:i4>
      </vt:variant>
    </vt:vector>
  </HeadingPairs>
  <TitlesOfParts>
    <vt:vector size="38" baseType="lpstr">
      <vt:lpstr>方正姚体</vt:lpstr>
      <vt:lpstr>Impact</vt:lpstr>
      <vt:lpstr>Tahoma</vt:lpstr>
      <vt:lpstr>Microsoft YaHei</vt:lpstr>
      <vt:lpstr>Calibri</vt:lpstr>
      <vt:lpstr>Roboto Condensed</vt:lpstr>
      <vt:lpstr>Arial Unicode MS</vt:lpstr>
      <vt:lpstr>Calibri (Body)</vt:lpstr>
      <vt:lpstr>宋体</vt:lpstr>
      <vt:lpstr>Calibri Light</vt:lpstr>
      <vt:lpstr>等线</vt:lpstr>
      <vt:lpstr>Segoe UI</vt:lpstr>
      <vt:lpstr>Arial Regular</vt:lpstr>
      <vt:lpstr>Times New Roman</vt:lpstr>
      <vt:lpstr>Wingdings</vt:lpstr>
      <vt:lpstr>Arial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ĐẶC ĐIỂM NỔI BẬT</vt:lpstr>
      <vt:lpstr>ĐẶC ĐIỂM NỔI BẬT</vt:lpstr>
      <vt:lpstr>ĐẶC ĐIỂM NỔI BẬT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2020-08-24T23:36:50Z</dcterms:created>
  <dcterms:modified xsi:type="dcterms:W3CDTF">2024-05-03T08:54:55Z</dcterms:modified>
</cp:coreProperties>
</file>